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7"/>
  </p:notesMasterIdLst>
  <p:handoutMasterIdLst>
    <p:handoutMasterId r:id="rId28"/>
  </p:handoutMasterIdLst>
  <p:sldIdLst>
    <p:sldId id="279" r:id="rId2"/>
    <p:sldId id="373" r:id="rId3"/>
    <p:sldId id="371" r:id="rId4"/>
    <p:sldId id="348" r:id="rId5"/>
    <p:sldId id="351" r:id="rId6"/>
    <p:sldId id="370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75" r:id="rId20"/>
    <p:sldId id="364" r:id="rId21"/>
    <p:sldId id="366" r:id="rId22"/>
    <p:sldId id="367" r:id="rId23"/>
    <p:sldId id="368" r:id="rId24"/>
    <p:sldId id="369" r:id="rId25"/>
    <p:sldId id="35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9520" autoAdjust="0"/>
  </p:normalViewPr>
  <p:slideViewPr>
    <p:cSldViewPr>
      <p:cViewPr>
        <p:scale>
          <a:sx n="90" d="100"/>
          <a:sy n="90" d="100"/>
        </p:scale>
        <p:origin x="-7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31323-A4C4-4472-B5EE-2C8287511384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88995-6344-4F49-B27D-98E741A2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72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CN" altLang="zh-CN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CF4DE9-B612-45A7-A154-4415577D88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6275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fld id="{8B99006D-DC97-4353-BB0F-C85EE267C6BD}" type="slidenum">
              <a:rPr lang="en-US" altLang="zh-CN" sz="1200"/>
              <a:pPr/>
              <a:t>1</a:t>
            </a:fld>
            <a:endParaRPr lang="en-US" altLang="zh-CN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baseline="0" dirty="0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analysis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126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3625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56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569BB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6400800" y="-1588"/>
            <a:ext cx="2743200" cy="150813"/>
            <a:chOff x="6950724" y="184909"/>
            <a:chExt cx="2193276" cy="119891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950724" y="186171"/>
              <a:ext cx="548319" cy="118629"/>
            </a:xfrm>
            <a:prstGeom prst="rect">
              <a:avLst/>
            </a:prstGeom>
            <a:solidFill>
              <a:srgbClr val="BFB6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500313" y="184909"/>
              <a:ext cx="548319" cy="119891"/>
            </a:xfrm>
            <a:prstGeom prst="rect">
              <a:avLst/>
            </a:prstGeom>
            <a:solidFill>
              <a:srgbClr val="9BC2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047362" y="186171"/>
              <a:ext cx="548319" cy="118629"/>
            </a:xfrm>
            <a:prstGeom prst="rect">
              <a:avLst/>
            </a:prstGeom>
            <a:solidFill>
              <a:srgbClr val="F0C0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595681" y="184909"/>
              <a:ext cx="548319" cy="118629"/>
            </a:xfrm>
            <a:prstGeom prst="rect">
              <a:avLst/>
            </a:prstGeom>
            <a:solidFill>
              <a:srgbClr val="B594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</p:grpSp>
      <p:pic>
        <p:nvPicPr>
          <p:cNvPr id="10" name="Picture 11" descr="CCHMC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6375"/>
            <a:ext cx="2438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3733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56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gif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432790" cy="69837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Text Mining on Social Media</a:t>
            </a:r>
            <a:endParaRPr lang="zh-CN" altLang="en-US" sz="2200" b="1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3732128"/>
            <a:ext cx="79208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200" dirty="0" smtClean="0">
                <a:latin typeface="Calibri" panose="020F0502020204030204" pitchFamily="34" charset="0"/>
                <a:ea typeface="宋体" charset="-122"/>
              </a:rPr>
              <a:t>Yizhao Ni</a:t>
            </a:r>
          </a:p>
          <a:p>
            <a:pPr algn="ctr" eaLnBrk="1" hangingPunct="1"/>
            <a:r>
              <a:rPr lang="en-US" altLang="zh-CN" sz="2200" dirty="0" smtClean="0">
                <a:latin typeface="Calibri" panose="020F0502020204030204" pitchFamily="34" charset="0"/>
                <a:ea typeface="宋体" charset="-122"/>
              </a:rPr>
              <a:t>4/18/2014</a:t>
            </a:r>
            <a:endParaRPr lang="en-GB" altLang="zh-CN" sz="2200" dirty="0">
              <a:latin typeface="Calibri" panose="020F0502020204030204" pitchFamily="34" charset="0"/>
              <a:ea typeface="宋体" charset="-122"/>
            </a:endParaRPr>
          </a:p>
          <a:p>
            <a:pPr algn="ctr" eaLnBrk="1" hangingPunct="1"/>
            <a:endParaRPr lang="en-GB" altLang="zh-CN" sz="2200" dirty="0" smtClean="0">
              <a:latin typeface="Calibri" panose="020F0502020204030204" pitchFamily="34" charset="0"/>
              <a:ea typeface="宋体" charset="-122"/>
            </a:endParaRPr>
          </a:p>
          <a:p>
            <a:pPr algn="ctr" eaLnBrk="1" hangingPunct="1"/>
            <a:r>
              <a:rPr lang="en-GB" altLang="zh-CN" sz="2200" dirty="0" smtClean="0">
                <a:latin typeface="Calibri" panose="020F0502020204030204" pitchFamily="34" charset="0"/>
                <a:ea typeface="宋体" charset="-122"/>
              </a:rPr>
              <a:t>Division of Biomedical Informatics</a:t>
            </a:r>
          </a:p>
          <a:p>
            <a:pPr algn="ctr" eaLnBrk="1" hangingPunct="1"/>
            <a:r>
              <a:rPr lang="en-GB" altLang="zh-CN" sz="2200" dirty="0" smtClean="0">
                <a:latin typeface="Calibri" panose="020F0502020204030204" pitchFamily="34" charset="0"/>
                <a:ea typeface="宋体" charset="-122"/>
              </a:rPr>
              <a:t>Cincinnati Children’s Hospital Medical </a:t>
            </a:r>
            <a:r>
              <a:rPr lang="en-GB" altLang="zh-CN" sz="2200" dirty="0" err="1" smtClean="0">
                <a:latin typeface="Calibri" panose="020F0502020204030204" pitchFamily="34" charset="0"/>
                <a:ea typeface="宋体" charset="-122"/>
              </a:rPr>
              <a:t>Center</a:t>
            </a:r>
            <a:endParaRPr lang="en-GB" altLang="zh-CN" sz="2200" dirty="0">
              <a:latin typeface="Calibri" panose="020F050202020403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82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7049" y="2204864"/>
            <a:ext cx="6946540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buFont typeface="+mj-lt"/>
              <a:buAutoNum type="romanUcPeriod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Access authorization</a:t>
            </a:r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application accesses the data?</a:t>
            </a:r>
            <a:endParaRPr lang="en-US" altLang="zh-CN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romanUcPeriod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User agreement or public content</a:t>
            </a:r>
          </a:p>
          <a:p>
            <a:pPr marL="971550" lvl="3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which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romanUcPeriod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Data extraction</a:t>
            </a:r>
          </a:p>
          <a:p>
            <a:pPr marL="971550" lvl="3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Twitter4J: http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://twitter4j.org/en/index.html</a:t>
            </a:r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Software API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9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NLP – Natural Language Understanding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738" y="5620919"/>
            <a:ext cx="3057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 residents want legalized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592777" y="5621178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4456" y="56203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legalized online gambling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583389" y="6021288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1800" y="602416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JJ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2" name="Curved Connector 11"/>
          <p:cNvCxnSpPr>
            <a:stCxn id="11" idx="2"/>
            <a:endCxn id="10" idx="2"/>
          </p:cNvCxnSpPr>
          <p:nvPr/>
        </p:nvCxnSpPr>
        <p:spPr bwMode="auto">
          <a:xfrm rot="5400000" flipH="1" flipV="1">
            <a:off x="3425583" y="5988188"/>
            <a:ext cx="2877" cy="869298"/>
          </a:xfrm>
          <a:prstGeom prst="curvedConnector3">
            <a:avLst>
              <a:gd name="adj1" fmla="val -7945777"/>
            </a:avLst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22147"/>
            <a:ext cx="8532440" cy="3147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1391" y="1805915"/>
            <a:ext cx="149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Porter Stemmer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060" y="288589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Stanford POS Tagger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7943" y="400506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Stanford Parser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4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NLP – Term Level Analysis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 bwMode="auto">
              <a:xfrm>
                <a:off x="767048" y="2204864"/>
                <a:ext cx="7477359" cy="4259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514350" indent="-514350" eaLnBrk="1" hangingPunct="1">
                  <a:buFont typeface="Wingdings" panose="05000000000000000000" pitchFamily="2" charset="2"/>
                  <a:buChar char="Ø"/>
                </a:pPr>
                <a:r>
                  <a:rPr lang="en-US" altLang="zh-CN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Remove stop words</a:t>
                </a:r>
              </a:p>
              <a:p>
                <a:pPr marL="971550" lvl="3" indent="-514350" eaLnBrk="1" hangingPunct="1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E.g. “the”, “to”, “also” </a:t>
                </a:r>
                <a:r>
                  <a:rPr lang="en-US" altLang="zh-CN" sz="1800" kern="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etc</a:t>
                </a:r>
                <a:endParaRPr lang="en-US" altLang="zh-CN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 eaLnBrk="1" hangingPunct="1">
                  <a:buFont typeface="Wingdings" panose="05000000000000000000" pitchFamily="2" charset="2"/>
                  <a:buChar char="Ø"/>
                </a:pPr>
                <a:r>
                  <a:rPr lang="en-US" altLang="zh-CN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Rule-based feature extraction</a:t>
                </a:r>
              </a:p>
              <a:p>
                <a:pPr marL="971550" lvl="3" indent="-514350" eaLnBrk="1" hangingPunct="1"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Strict keyword search: e.g. “pot”, “tea”, “weed” </a:t>
                </a:r>
                <a:r>
                  <a:rPr lang="en-US" altLang="zh-CN" sz="1800" kern="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etc</a:t>
                </a:r>
                <a:endParaRPr lang="en-US" altLang="zh-CN" sz="1800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3" indent="-514350" eaLnBrk="1" hangingPunct="1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Minimum length word constraint</a:t>
                </a:r>
                <a:endParaRPr lang="en-US" altLang="zh-CN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 eaLnBrk="1" hangingPunct="1">
                  <a:buFont typeface="Wingdings" panose="05000000000000000000" pitchFamily="2" charset="2"/>
                  <a:buChar char="Ø"/>
                </a:pPr>
                <a:r>
                  <a:rPr lang="en-US" altLang="zh-CN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Statistical analysis</a:t>
                </a:r>
              </a:p>
              <a:p>
                <a:pPr marL="971550" lvl="4" indent="-514350" eaLnBrk="1" hangingPunct="1"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Prune the least frequent words</a:t>
                </a:r>
              </a:p>
              <a:p>
                <a:pPr marL="971550" lvl="4" indent="-514350" eaLnBrk="1" hangingPunct="1"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Term frequency </a:t>
                </a:r>
                <a14:m>
                  <m:oMath xmlns:m="http://schemas.openxmlformats.org/officeDocument/2006/math"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𝑡𝑓</m:t>
                    </m:r>
                    <m:d>
                      <m:dPr>
                        <m:ctrlP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=0.5+</m:t>
                    </m:r>
                    <m:f>
                      <m:fPr>
                        <m:ctrlP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0.5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1800" b="0" i="0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max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⁡{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800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𝑤</m:t>
                            </m:r>
                            <m:r>
                              <a:rPr lang="en-US" altLang="zh-CN" sz="1800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800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: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}</m:t>
                        </m:r>
                      </m:den>
                    </m:f>
                  </m:oMath>
                </a14:m>
                <a:endParaRPr lang="en-US" altLang="zh-CN" sz="1800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514350" eaLnBrk="1" hangingPunct="1"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Inverse document frequency </a:t>
                </a:r>
                <a14:m>
                  <m:oMath xmlns:m="http://schemas.openxmlformats.org/officeDocument/2006/math"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𝑖𝑑𝑓</m:t>
                    </m:r>
                    <m:d>
                      <m:dPr>
                        <m:ctrlP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𝑙𝑜𝑔</m:t>
                    </m:r>
                    <m:f>
                      <m:fPr>
                        <m:ctrlP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|{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: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}|</m:t>
                        </m:r>
                      </m:den>
                    </m:f>
                  </m:oMath>
                </a14:m>
                <a:endParaRPr lang="en-US" altLang="zh-CN" sz="18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 eaLnBrk="1" hangingPunct="1">
                  <a:buFont typeface="+mj-lt"/>
                  <a:buAutoNum type="romanUcPeriod"/>
                </a:pPr>
                <a:endParaRPr lang="en-US" altLang="zh-CN" sz="24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048" y="2204864"/>
                <a:ext cx="7477359" cy="4259262"/>
              </a:xfrm>
              <a:prstGeom prst="rect">
                <a:avLst/>
              </a:prstGeom>
              <a:blipFill rotWithShape="1">
                <a:blip r:embed="rId4"/>
                <a:stretch>
                  <a:fillRect l="-1142" t="-10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NLP – </a:t>
            </a:r>
            <a:r>
              <a:rPr lang="en-US" altLang="zh-CN" sz="3000" dirty="0" err="1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ngram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7049" y="2204864"/>
            <a:ext cx="694654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 contiguous sequence of n words</a:t>
            </a:r>
          </a:p>
          <a:p>
            <a:pPr marL="971550" lvl="3" indent="-51435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“legalized tea”, “Japanese tea”, </a:t>
            </a:r>
            <a:r>
              <a:rPr lang="en-US" altLang="zh-CN" sz="18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altLang="zh-CN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Capture statistical relationships</a:t>
            </a:r>
          </a:p>
          <a:p>
            <a:pPr marL="971550" lvl="3" indent="-51435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identify a sequence of words co-occur unusually often</a:t>
            </a:r>
          </a:p>
          <a:p>
            <a:pPr marL="971550" lvl="3" indent="-51435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identify similar concepts, e.g. the distribution of “legalized tea” &lt; “Japanese tea” ≈ “Chinese tea”</a:t>
            </a:r>
          </a:p>
          <a:p>
            <a:pPr marL="971550" lvl="3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a large amount of data</a:t>
            </a:r>
            <a:endParaRPr lang="en-US" altLang="zh-CN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Distant (gap) n-gram</a:t>
            </a:r>
          </a:p>
          <a:p>
            <a:pPr marL="971550" lvl="4" indent="-51435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“Do you think </a:t>
            </a:r>
            <a:r>
              <a:rPr lang="en-US" altLang="zh-CN" sz="1800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think </a:t>
            </a:r>
            <a:r>
              <a:rPr lang="en-US" altLang="zh-CN" sz="1800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you think</a:t>
            </a: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</a:p>
          <a:p>
            <a:pPr marL="971550" lvl="4" indent="-51435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cover long-range dependency</a:t>
            </a:r>
          </a:p>
          <a:p>
            <a:pPr marL="971550" lvl="4" indent="-51435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accompanied by dependency parser</a:t>
            </a:r>
          </a:p>
          <a:p>
            <a:pPr marL="971550" lvl="4" indent="-51435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Polynomial computational complexity</a:t>
            </a:r>
            <a:endParaRPr lang="en-US" altLang="zh-CN" sz="1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romanUcPeriod"/>
            </a:pPr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NLP – Document </a:t>
            </a:r>
            <a:r>
              <a:rPr lang="en-US" altLang="zh-CN" sz="3000" dirty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L</a:t>
            </a: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evel Analysis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 bwMode="auto">
              <a:xfrm>
                <a:off x="767048" y="2204864"/>
                <a:ext cx="7405351" cy="4259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514350" indent="-514350" eaLnBrk="1" hangingPunct="1">
                  <a:buFont typeface="Wingdings" panose="05000000000000000000" pitchFamily="2" charset="2"/>
                  <a:buChar char="Ø"/>
                </a:pPr>
                <a:r>
                  <a:rPr lang="en-US" altLang="zh-CN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Lexical diversity</a:t>
                </a:r>
              </a:p>
              <a:p>
                <a:pPr marL="971550" lvl="3" indent="-514350" eaLnBrk="1" hangingPunct="1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𝑢𝑛𝑖𝑞𝑢𝑒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𝑤𝑜𝑟𝑑𝑠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𝑖𝑛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𝑡h𝑒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𝑑𝑜𝑐𝑢𝑚𝑒𝑛𝑡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|</m:t>
                        </m:r>
                      </m:num>
                      <m:den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𝑡𝑜𝑡𝑎𝑙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𝑛𝑢𝑚𝑏𝑒𝑟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𝑜𝑓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𝑤𝑜𝑟𝑑𝑠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CN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 eaLnBrk="1" hangingPunct="1">
                  <a:buFont typeface="Wingdings" panose="05000000000000000000" pitchFamily="2" charset="2"/>
                  <a:buChar char="Ø"/>
                </a:pPr>
                <a:r>
                  <a:rPr lang="en-US" altLang="zh-CN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Lempel-Ziv complexity</a:t>
                </a:r>
              </a:p>
              <a:p>
                <a:pPr marL="971550" lvl="3" indent="-514350" eaLnBrk="1" hangingPunct="1"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LZC=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𝑢𝑛𝑖𝑞𝑢𝑒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𝑝h𝑟𝑎𝑠𝑒𝑠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𝑖𝑛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𝑡h𝑒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𝑑𝑜𝑐𝑢𝑚𝑒𝑛𝑡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|</m:t>
                        </m:r>
                      </m:num>
                      <m:den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𝑡𝑜𝑡𝑎𝑙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𝑛𝑢𝑚𝑏𝑒𝑟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𝑜𝑓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𝑝h𝑟𝑎𝑠𝑒𝑠</m:t>
                        </m:r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CN" sz="1800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3" indent="-514350" eaLnBrk="1" hangingPunct="1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compression algorithm</a:t>
                </a:r>
                <a:endParaRPr lang="en-US" altLang="zh-CN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 eaLnBrk="1" hangingPunct="1">
                  <a:buFont typeface="Wingdings" panose="05000000000000000000" pitchFamily="2" charset="2"/>
                  <a:buChar char="Ø"/>
                </a:pPr>
                <a:r>
                  <a:rPr lang="en-US" altLang="zh-CN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Vector space model</a:t>
                </a:r>
              </a:p>
              <a:p>
                <a:pPr marL="971550" lvl="4" indent="-514350" eaLnBrk="1" hangingPunct="1"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Algebraic model for representing text documents</a:t>
                </a:r>
              </a:p>
              <a:p>
                <a:pPr marL="971550" lvl="4" indent="-514350" eaLnBrk="1" hangingPunct="1"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Integrate other techniques such as </a:t>
                </a:r>
                <a:r>
                  <a:rPr lang="en-US" altLang="zh-CN" sz="1800" kern="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ngram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TF-IDF</a:t>
                </a:r>
              </a:p>
              <a:p>
                <a:pPr marL="514350" indent="-514350" eaLnBrk="1" hangingPunct="1">
                  <a:buFont typeface="+mj-lt"/>
                  <a:buAutoNum type="romanUcPeriod"/>
                </a:pPr>
                <a:endParaRPr lang="en-US" altLang="zh-CN" sz="24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048" y="2204864"/>
                <a:ext cx="7405351" cy="4259262"/>
              </a:xfrm>
              <a:prstGeom prst="rect">
                <a:avLst/>
              </a:prstGeom>
              <a:blipFill rotWithShape="1">
                <a:blip r:embed="rId4"/>
                <a:stretch>
                  <a:fillRect l="-1152" t="-10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99" y="2348880"/>
            <a:ext cx="2908181" cy="21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Machine Learning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296"/>
            <a:ext cx="8702398" cy="29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8208912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Supervised Learning – Binary Classification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27584" y="2112532"/>
            <a:ext cx="0" cy="35685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827584" y="5681092"/>
            <a:ext cx="48245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958963" y="5837202"/>
            <a:ext cx="4261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eed, tea, cannabis, smoke, hookah, JB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-1539162" y="3715564"/>
            <a:ext cx="3924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vegetable, healthy living, anti-aging   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22" y="4201612"/>
            <a:ext cx="597460" cy="731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56547"/>
            <a:ext cx="653824" cy="6538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01" y="3208888"/>
            <a:ext cx="597460" cy="7315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70" y="4201612"/>
            <a:ext cx="597460" cy="7315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99" y="3597276"/>
            <a:ext cx="597460" cy="7315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0" y="4722652"/>
            <a:ext cx="597460" cy="7315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13" y="4658812"/>
            <a:ext cx="597460" cy="7315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82" y="2706168"/>
            <a:ext cx="653824" cy="6538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06" y="2256547"/>
            <a:ext cx="653824" cy="6538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34" y="2447679"/>
            <a:ext cx="653824" cy="6538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58" y="3095852"/>
            <a:ext cx="653824" cy="65382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 flipV="1">
            <a:off x="958963" y="2706168"/>
            <a:ext cx="4837173" cy="195264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6516216" y="2509381"/>
            <a:ext cx="2089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 residents want legalized tea more than legalized online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gambling </a:t>
            </a:r>
            <a:endParaRPr lang="en-US" sz="2000" dirty="0"/>
          </a:p>
        </p:txBody>
      </p:sp>
      <p:sp>
        <p:nvSpPr>
          <p:cNvPr id="36" name="Right Arrow 35"/>
          <p:cNvSpPr/>
          <p:nvPr/>
        </p:nvSpPr>
        <p:spPr bwMode="auto">
          <a:xfrm rot="5400000">
            <a:off x="6942983" y="4156790"/>
            <a:ext cx="1007281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09" charset="-12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687663" y="5180621"/>
            <a:ext cx="1517920" cy="731584"/>
            <a:chOff x="5364088" y="5733256"/>
            <a:chExt cx="1517920" cy="73158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5733256"/>
              <a:ext cx="597460" cy="73158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5799512"/>
              <a:ext cx="653824" cy="653824"/>
            </a:xfrm>
            <a:prstGeom prst="rect">
              <a:avLst/>
            </a:prstGeom>
          </p:spPr>
        </p:pic>
      </p:grpSp>
      <p:sp>
        <p:nvSpPr>
          <p:cNvPr id="40" name="Multiply 39"/>
          <p:cNvSpPr/>
          <p:nvPr/>
        </p:nvSpPr>
        <p:spPr bwMode="auto">
          <a:xfrm>
            <a:off x="7374615" y="4999529"/>
            <a:ext cx="1008112" cy="109376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64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8136904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Supervised </a:t>
            </a: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Learning – Binary Classification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7049" y="2204864"/>
            <a:ext cx="7045311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Naïve Bayes</a:t>
            </a:r>
          </a:p>
          <a:p>
            <a:pPr marL="971550" lvl="3" indent="-5143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probabilistic classifier</a:t>
            </a:r>
          </a:p>
          <a:p>
            <a:pPr marL="971550" lvl="3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://www.cs.cmu.edu/~</a:t>
            </a: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tom/mlbook/NBayesLogReg.pdf</a:t>
            </a:r>
            <a:endParaRPr lang="en-US" altLang="zh-CN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>
                <a:latin typeface="Arial" panose="020B0604020202020204" pitchFamily="34" charset="0"/>
                <a:cs typeface="Arial" panose="020B0604020202020204" pitchFamily="34" charset="0"/>
              </a:rPr>
              <a:t>Logistical regression</a:t>
            </a:r>
          </a:p>
          <a:p>
            <a:pPr marL="971550" lvl="4" indent="-51435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L1 regularization (LASSO) for feature selection </a:t>
            </a:r>
            <a:endParaRPr lang="en-US" altLang="zh-CN" sz="1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https://homes.cs.washington.edu/~suinlee/publications/l1logreg-lee-aaai06.pdf</a:t>
            </a:r>
          </a:p>
          <a:p>
            <a:pPr marL="514350" indent="-51435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vector machine</a:t>
            </a:r>
          </a:p>
          <a:p>
            <a:pPr marL="971550" lvl="3" indent="-51435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discriminant</a:t>
            </a:r>
          </a:p>
          <a:p>
            <a:pPr marL="971550" lvl="3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www.cs.cornell.edu/people/tj/svm_light/svm_perf.html</a:t>
            </a:r>
            <a:endParaRPr lang="en-US" altLang="zh-CN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romanUcPeriod"/>
            </a:pPr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683568" y="1124744"/>
            <a:ext cx="828092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457200" indent="-457200">
              <a:buFontTx/>
              <a:buBlip>
                <a:blip r:embed="rId3"/>
              </a:buBlip>
            </a:pPr>
            <a:r>
              <a:rPr lang="en-US" altLang="zh-CN" sz="3000" kern="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Supervised Learning – Multiclass</a:t>
            </a:r>
            <a:endParaRPr lang="zh-CN" altLang="en-US" sz="3000" kern="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7049" y="2204864"/>
            <a:ext cx="7405351" cy="4259262"/>
            <a:chOff x="767049" y="2204864"/>
            <a:chExt cx="7405351" cy="4259262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767049" y="2204864"/>
              <a:ext cx="7405351" cy="425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514350" indent="-514350" eaLnBrk="1" hangingPunct="1">
                <a:buFont typeface="Wingdings" panose="05000000000000000000" pitchFamily="2" charset="2"/>
                <a:buChar char="Ø"/>
              </a:pPr>
              <a:r>
                <a:rPr lang="en-US" altLang="zh-CN" sz="24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Multi-class</a:t>
              </a:r>
            </a:p>
            <a:p>
              <a:pPr marL="971550" lvl="3" indent="-51435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1800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E.g. classifying a social media user into high-risk, moderate risk or low-risk</a:t>
              </a:r>
              <a:r>
                <a:rPr lang="en-US" altLang="zh-CN" sz="18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800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substance abuse (3-class classification) </a:t>
              </a:r>
            </a:p>
            <a:p>
              <a:pPr marL="971550" lvl="3" indent="-514350" eaLnBrk="1" hangingPunct="1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sz="1800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SVM extension strategy: one-vs-one, one-vs-all (rest)</a:t>
              </a:r>
              <a:endParaRPr lang="en-US" altLang="zh-CN" sz="1800" kern="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altLang="zh-CN" sz="24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Double Brace 2"/>
            <p:cNvSpPr/>
            <p:nvPr/>
          </p:nvSpPr>
          <p:spPr bwMode="auto">
            <a:xfrm>
              <a:off x="2987824" y="2276872"/>
              <a:ext cx="936104" cy="288032"/>
            </a:xfrm>
            <a:prstGeom prst="bracePair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09" charset="-128"/>
                </a:rPr>
                <a:t>1,2,3</a:t>
              </a: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04812" y="2125344"/>
            <a:ext cx="5829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2858BB"/>
              </a:buClr>
            </a:pPr>
            <a:r>
              <a:rPr kumimoji="0" lang="en-GB" altLang="zh-CN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spcBef>
                <a:spcPct val="20000"/>
              </a:spcBef>
              <a:buClr>
                <a:srgbClr val="2858BB"/>
              </a:buClr>
            </a:pPr>
            <a:endParaRPr kumimoji="0" lang="zh-CN" altLang="en-GB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8787" y="2233294"/>
            <a:ext cx="78073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2858BB"/>
              </a:buClr>
              <a:buFontTx/>
              <a:buChar char="•"/>
            </a:pPr>
            <a:r>
              <a:rPr kumimoji="0" lang="en-US" altLang="zh-CN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One-vs-all strategy: </a:t>
            </a:r>
            <a:r>
              <a:rPr kumimoji="0" lang="en-US" altLang="zh-CN" sz="3200">
                <a:latin typeface="Times New Roman" pitchFamily="18" charset="0"/>
                <a:cs typeface="Times New Roman" pitchFamily="18" charset="0"/>
              </a:rPr>
              <a:t>construct M SVMs and </a:t>
            </a:r>
          </a:p>
          <a:p>
            <a:pPr>
              <a:spcBef>
                <a:spcPct val="20000"/>
              </a:spcBef>
              <a:buClr>
                <a:srgbClr val="2858BB"/>
              </a:buClr>
            </a:pPr>
            <a:r>
              <a:rPr kumimoji="0" lang="en-US" altLang="zh-CN" sz="3200">
                <a:latin typeface="Times New Roman" pitchFamily="18" charset="0"/>
                <a:cs typeface="Times New Roman" pitchFamily="18" charset="0"/>
              </a:rPr>
              <a:t>    choose </a:t>
            </a:r>
            <a:endParaRPr kumimoji="0" lang="en-GB" altLang="zh-C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7512" y="4317682"/>
            <a:ext cx="86931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2858BB"/>
              </a:buClr>
              <a:buFontTx/>
              <a:buChar char="•"/>
            </a:pPr>
            <a:r>
              <a:rPr kumimoji="0" lang="en-US" altLang="zh-CN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One-vs-one strategy: </a:t>
            </a:r>
            <a:r>
              <a:rPr kumimoji="0" lang="en-US" altLang="zh-CN" sz="3200">
                <a:latin typeface="Times New Roman" pitchFamily="18" charset="0"/>
                <a:cs typeface="Times New Roman" pitchFamily="18" charset="0"/>
              </a:rPr>
              <a:t>construct M(M-1)/2 SVMs </a:t>
            </a:r>
          </a:p>
          <a:p>
            <a:pPr>
              <a:spcBef>
                <a:spcPct val="20000"/>
              </a:spcBef>
              <a:buClr>
                <a:srgbClr val="2858BB"/>
              </a:buClr>
            </a:pPr>
            <a:r>
              <a:rPr kumimoji="0" lang="en-US" altLang="zh-CN" sz="3200">
                <a:latin typeface="Times New Roman" pitchFamily="18" charset="0"/>
                <a:cs typeface="Times New Roman" pitchFamily="18" charset="0"/>
              </a:rPr>
              <a:t>    and choose the one that wins the majority vote. </a:t>
            </a:r>
            <a:endParaRPr kumimoji="0" lang="en-GB" altLang="zh-C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4175" y="5833744"/>
            <a:ext cx="368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2858BB"/>
              </a:buClr>
              <a:buFontTx/>
              <a:buChar char="•"/>
            </a:pPr>
            <a:r>
              <a:rPr kumimoji="0" lang="en-US" altLang="zh-CN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be continued</a:t>
            </a:r>
            <a:r>
              <a:rPr kumimoji="0" lang="en-US" altLang="zh-CN" sz="3200">
                <a:latin typeface="Times New Roman" pitchFamily="18" charset="0"/>
                <a:cs typeface="Times New Roman" pitchFamily="18" charset="0"/>
              </a:rPr>
              <a:t>… </a:t>
            </a:r>
            <a:endParaRPr kumimoji="0" lang="en-GB" altLang="zh-CN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2" y="3381057"/>
            <a:ext cx="55562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4431982"/>
            <a:ext cx="82184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145982"/>
            <a:ext cx="87233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2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7049" y="2204864"/>
            <a:ext cx="7405351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Multi-label (Multi-output)</a:t>
            </a:r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51435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predicting the use of alcohol, tobacco and drug use for a social media user [alcohol, tobacco, drug]=[1,0,1]</a:t>
            </a:r>
            <a:endParaRPr lang="en-US" altLang="zh-CN" sz="1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5143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model the correlation between the outputs (e.g. drug users tend to consume alcohol)</a:t>
            </a:r>
          </a:p>
          <a:p>
            <a:pPr marL="971550" lvl="4" indent="-5143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SVM extension strategy: Hamming loss, dependency distance</a:t>
            </a:r>
          </a:p>
          <a:p>
            <a:pPr marL="971550" lvl="4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canonical correlation analysis (KCCA)</a:t>
            </a:r>
            <a:endParaRPr lang="en-US" altLang="zh-CN" sz="1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683568" y="1124744"/>
            <a:ext cx="828092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457200" indent="-457200">
              <a:buFontTx/>
              <a:buBlip>
                <a:blip r:embed="rId3"/>
              </a:buBlip>
            </a:pPr>
            <a:r>
              <a:rPr lang="en-US" altLang="zh-CN" sz="3000" kern="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Supervised Learning – Multi-label</a:t>
            </a:r>
            <a:endParaRPr lang="zh-CN" altLang="en-US" sz="3000" kern="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sp>
        <p:nvSpPr>
          <p:cNvPr id="6" name="Double Bracket 5"/>
          <p:cNvSpPr/>
          <p:nvPr/>
        </p:nvSpPr>
        <p:spPr bwMode="auto">
          <a:xfrm>
            <a:off x="4796408" y="2276872"/>
            <a:ext cx="999728" cy="288032"/>
          </a:xfrm>
          <a:prstGeom prst="bracketPair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09" charset="-128"/>
              </a:rPr>
              <a:t>1,1,0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13176"/>
            <a:ext cx="449329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6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Reference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186466"/>
            <a:ext cx="7344816" cy="410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en-US" sz="1600" dirty="0" err="1">
                <a:latin typeface="+mn-lt"/>
              </a:rPr>
              <a:t>Myslín</a:t>
            </a:r>
            <a:r>
              <a:rPr lang="en-US" sz="1600" dirty="0">
                <a:latin typeface="+mn-lt"/>
              </a:rPr>
              <a:t> M, Zhu SH, Chapman W, Conway M.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Using twitter to examine smoking behavior and perceptions of emerging tobacco products</a:t>
            </a:r>
            <a:r>
              <a:rPr lang="en-US" sz="1600" dirty="0">
                <a:latin typeface="+mn-lt"/>
              </a:rPr>
              <a:t>. </a:t>
            </a:r>
            <a:r>
              <a:rPr lang="en-US" sz="1600" i="1" dirty="0">
                <a:latin typeface="+mn-lt"/>
              </a:rPr>
              <a:t>J Med Internet Res</a:t>
            </a:r>
            <a:r>
              <a:rPr lang="en-US" sz="1600" dirty="0">
                <a:latin typeface="+mn-lt"/>
              </a:rPr>
              <a:t>. 2013 Aug;15(8):e174</a:t>
            </a:r>
            <a:r>
              <a:rPr lang="en-US" sz="1600" dirty="0" smtClean="0">
                <a:latin typeface="+mn-lt"/>
              </a:rPr>
              <a:t>.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en-US" sz="1600" dirty="0"/>
              <a:t>Chary M, Genes N, McKenzie A, </a:t>
            </a:r>
            <a:r>
              <a:rPr lang="en-US" sz="1600" dirty="0" err="1"/>
              <a:t>Manini</a:t>
            </a:r>
            <a:r>
              <a:rPr lang="en-US" sz="1600" dirty="0"/>
              <a:t> AF. </a:t>
            </a:r>
            <a:r>
              <a:rPr lang="en-US" sz="1600" dirty="0">
                <a:solidFill>
                  <a:srgbClr val="FF0000"/>
                </a:solidFill>
              </a:rPr>
              <a:t>Leveraging social networks for </a:t>
            </a:r>
            <a:r>
              <a:rPr lang="en-US" sz="1600" dirty="0" err="1">
                <a:solidFill>
                  <a:srgbClr val="FF0000"/>
                </a:solidFill>
              </a:rPr>
              <a:t>toxicovigilance</a:t>
            </a:r>
            <a:r>
              <a:rPr lang="en-US" sz="1600" dirty="0"/>
              <a:t>. </a:t>
            </a:r>
            <a:r>
              <a:rPr lang="en-US" sz="1600" i="1" dirty="0"/>
              <a:t>J Med </a:t>
            </a:r>
            <a:r>
              <a:rPr lang="en-US" sz="1600" i="1" dirty="0" err="1"/>
              <a:t>Toxicol</a:t>
            </a:r>
            <a:r>
              <a:rPr lang="en-US" sz="1600" dirty="0"/>
              <a:t>. 2013 Jun;9(2):184-91</a:t>
            </a:r>
            <a:r>
              <a:rPr lang="en-US" sz="1600" dirty="0" smtClean="0"/>
              <a:t>.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en-US" sz="1600" dirty="0"/>
              <a:t>Sanders-Jackson A, Brown CG, </a:t>
            </a:r>
            <a:r>
              <a:rPr lang="en-US" sz="1600" dirty="0" err="1"/>
              <a:t>Prochaska</a:t>
            </a:r>
            <a:r>
              <a:rPr lang="en-US" sz="1600" dirty="0"/>
              <a:t> JJ. </a:t>
            </a:r>
            <a:r>
              <a:rPr lang="en-US" sz="1600" dirty="0">
                <a:solidFill>
                  <a:srgbClr val="FF0000"/>
                </a:solidFill>
              </a:rPr>
              <a:t>Applying linguistic methods to understanding smoking-related conversations on Twitter</a:t>
            </a:r>
            <a:r>
              <a:rPr lang="en-US" sz="1600" dirty="0"/>
              <a:t>. </a:t>
            </a:r>
            <a:r>
              <a:rPr lang="en-US" sz="1600" i="1" dirty="0" err="1"/>
              <a:t>Tob</a:t>
            </a:r>
            <a:r>
              <a:rPr lang="en-US" sz="1600" i="1" dirty="0"/>
              <a:t> Control</a:t>
            </a:r>
            <a:r>
              <a:rPr lang="en-US" sz="1600" dirty="0"/>
              <a:t>. 2013 Nov. doi:10.1136/tobaccocontrol-2013-051243. [</a:t>
            </a:r>
            <a:r>
              <a:rPr lang="en-US" sz="1600" dirty="0" err="1"/>
              <a:t>Epub</a:t>
            </a:r>
            <a:r>
              <a:rPr lang="en-US" sz="1600" dirty="0"/>
              <a:t> ahead of print</a:t>
            </a:r>
            <a:r>
              <a:rPr lang="en-US" sz="1600" dirty="0" smtClean="0"/>
              <a:t>]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en-US" sz="1600" dirty="0"/>
              <a:t>Prier K, Smith M, Giraud-Carrier C, Hanson C. </a:t>
            </a:r>
            <a:r>
              <a:rPr lang="en-US" sz="1600" dirty="0">
                <a:solidFill>
                  <a:srgbClr val="FF0000"/>
                </a:solidFill>
              </a:rPr>
              <a:t>Identifying health related topics on Twitter:  an exploration of tobacco-related tweets as a test topic</a:t>
            </a:r>
            <a:r>
              <a:rPr lang="en-US" sz="1600" dirty="0"/>
              <a:t>. </a:t>
            </a:r>
            <a:r>
              <a:rPr lang="en-US" sz="1600" i="1" dirty="0"/>
              <a:t>In proc. of the 4th international conference on Social Computing, Behavioral-Cultural Modeling and Prediction</a:t>
            </a:r>
            <a:r>
              <a:rPr lang="en-US" sz="1600" dirty="0"/>
              <a:t>. 2011;18-25</a:t>
            </a:r>
            <a:r>
              <a:rPr lang="en-US" sz="1600" dirty="0" smtClean="0"/>
              <a:t>.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Hu X, Liu H.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Text analytics in social media</a:t>
            </a:r>
            <a:r>
              <a:rPr lang="en-US" sz="1600" dirty="0" smtClean="0">
                <a:latin typeface="+mn-lt"/>
              </a:rPr>
              <a:t>. </a:t>
            </a:r>
            <a:r>
              <a:rPr lang="en-US" sz="1600" i="1" dirty="0" smtClean="0">
                <a:latin typeface="+mn-lt"/>
              </a:rPr>
              <a:t>Mining Text Data, Springer</a:t>
            </a:r>
            <a:r>
              <a:rPr lang="en-US" sz="1600" dirty="0" smtClean="0">
                <a:latin typeface="+mn-lt"/>
              </a:rPr>
              <a:t>. 2012; 385-414.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Etc……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27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 bwMode="auto">
              <a:xfrm>
                <a:off x="767048" y="2204864"/>
                <a:ext cx="7621375" cy="4259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514350" indent="-514350" eaLnBrk="1" hangingPunct="1">
                  <a:buFont typeface="Wingdings" panose="05000000000000000000" pitchFamily="2" charset="2"/>
                  <a:buChar char="Ø"/>
                </a:pPr>
                <a:r>
                  <a:rPr lang="en-US" altLang="zh-CN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Supervised</a:t>
                </a:r>
              </a:p>
              <a:p>
                <a:pPr marL="971550" lvl="3" indent="-51435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Chi-square test</a:t>
                </a:r>
              </a:p>
              <a:p>
                <a:pPr marL="971550" lvl="3" indent="-51435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Pearson correlation, Spearman’s rank correlation</a:t>
                </a:r>
              </a:p>
              <a:p>
                <a:pPr marL="971550" lvl="3" indent="-514350" eaLnBrk="1" hangingPunct="1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Information gain, IG ratio, mutual information (KL divergence)</a:t>
                </a:r>
                <a:endParaRPr lang="en-US" altLang="zh-CN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 eaLnBrk="1" hangingPunct="1">
                  <a:buFont typeface="Wingdings" panose="05000000000000000000" pitchFamily="2" charset="2"/>
                  <a:buChar char="Ø"/>
                </a:pPr>
                <a:r>
                  <a:rPr lang="en-US" altLang="zh-CN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Unsupervised</a:t>
                </a:r>
                <a:endParaRPr lang="en-US" altLang="zh-CN" sz="24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514350" eaLnBrk="1" hangingPunct="1"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Principle component analysis (PCA) </a:t>
                </a:r>
                <a14:m>
                  <m:oMath xmlns:m="http://schemas.openxmlformats.org/officeDocument/2006/math"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𝑈𝑊</m:t>
                    </m:r>
                  </m:oMath>
                </a14:m>
                <a:endParaRPr lang="en-US" altLang="zh-CN" sz="18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51435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Singular value decomposition (SVD) </a:t>
                </a:r>
                <a14:m>
                  <m:oMath xmlns:m="http://schemas.openxmlformats.org/officeDocument/2006/math"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zh-CN" sz="1800" b="0" i="1" kern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Σ</m:t>
                    </m:r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endParaRPr lang="en-US" altLang="zh-CN" sz="1800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514350" eaLnBrk="1" hangingPunct="1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Useful for grouping correlated features, but don’t know which group contributes to which class</a:t>
                </a:r>
              </a:p>
              <a:p>
                <a:pPr eaLnBrk="1" hangingPunct="1"/>
                <a:endParaRPr lang="en-US" altLang="zh-CN" sz="24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048" y="2204864"/>
                <a:ext cx="7621375" cy="4259262"/>
              </a:xfrm>
              <a:prstGeom prst="rect">
                <a:avLst/>
              </a:prstGeom>
              <a:blipFill rotWithShape="1">
                <a:blip r:embed="rId3"/>
                <a:stretch>
                  <a:fillRect l="-1120" t="-10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 txBox="1">
            <a:spLocks/>
          </p:cNvSpPr>
          <p:nvPr/>
        </p:nvSpPr>
        <p:spPr bwMode="auto">
          <a:xfrm>
            <a:off x="683568" y="1124744"/>
            <a:ext cx="828092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457200" indent="-457200">
              <a:buFontTx/>
              <a:buBlip>
                <a:blip r:embed="rId4"/>
              </a:buBlip>
            </a:pPr>
            <a:r>
              <a:rPr lang="en-US" altLang="zh-CN" sz="3000" kern="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Feature Selection</a:t>
            </a:r>
            <a:endParaRPr lang="zh-CN" altLang="en-US" sz="3000" kern="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7049" y="2204864"/>
            <a:ext cx="7405351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Objective(s)</a:t>
            </a:r>
          </a:p>
          <a:p>
            <a:pPr marL="971550" lvl="3" indent="-5143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the documents and identify the underling topics</a:t>
            </a:r>
          </a:p>
          <a:p>
            <a:pPr marL="971550" lvl="3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finding common tobacco-related themes</a:t>
            </a:r>
          </a:p>
          <a:p>
            <a:pPr marL="514350" indent="-51435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5143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similarity between documents</a:t>
            </a:r>
          </a:p>
          <a:p>
            <a:pPr marL="971550" lvl="4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the documents based on the similarity scores</a:t>
            </a:r>
          </a:p>
          <a:p>
            <a:pPr marL="971550" lvl="4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inspection of the clusters to identify the topics</a:t>
            </a:r>
          </a:p>
          <a:p>
            <a:pPr marL="514350" indent="-51435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5143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K-nearest neighbors (KNN)</a:t>
            </a:r>
          </a:p>
          <a:p>
            <a:pPr marL="971550" lvl="4" indent="-5143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clustering/K-means</a:t>
            </a:r>
          </a:p>
          <a:p>
            <a:pPr marL="971550" lvl="4" indent="-5143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 </a:t>
            </a:r>
            <a:r>
              <a:rPr lang="en-US" altLang="zh-CN" sz="18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Dirichlet</a:t>
            </a: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Allocation (LDA)</a:t>
            </a:r>
            <a:endParaRPr lang="en-US" altLang="zh-CN" sz="1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683568" y="1124744"/>
            <a:ext cx="828092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457200" indent="-457200">
              <a:buFontTx/>
              <a:buBlip>
                <a:blip r:embed="rId3"/>
              </a:buBlip>
            </a:pPr>
            <a:r>
              <a:rPr lang="en-US" altLang="zh-CN" sz="3000" kern="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Unsupervised Learning – Topic Clustering</a:t>
            </a:r>
            <a:endParaRPr lang="zh-CN" altLang="en-US" sz="3000" kern="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7049" y="2204864"/>
            <a:ext cx="250880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</a:p>
          <a:p>
            <a:pPr eaLnBrk="1" hangingPunct="1"/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683568" y="1124744"/>
            <a:ext cx="828092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457200" indent="-457200">
              <a:buFontTx/>
              <a:buBlip>
                <a:blip r:embed="rId3"/>
              </a:buBlip>
            </a:pPr>
            <a:r>
              <a:rPr lang="en-US" altLang="zh-CN" sz="3000" kern="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Unsupervised Learning – User Grouping</a:t>
            </a:r>
            <a:endParaRPr lang="zh-CN" altLang="en-US" sz="3000" kern="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16" y="2138229"/>
            <a:ext cx="5649064" cy="47197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2870352"/>
            <a:ext cx="3306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2" indent="-5143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are more likely to connect with one another if they share common interests.</a:t>
            </a:r>
          </a:p>
        </p:txBody>
      </p:sp>
    </p:spTree>
    <p:extLst>
      <p:ext uri="{BB962C8B-B14F-4D97-AF65-F5344CB8AC3E}">
        <p14:creationId xmlns:p14="http://schemas.microsoft.com/office/powerpoint/2010/main" val="3512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7049" y="2204864"/>
            <a:ext cx="250880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eaLnBrk="1" hangingPunct="1"/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683568" y="1124744"/>
            <a:ext cx="828092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457200" indent="-457200">
              <a:buFontTx/>
              <a:buBlip>
                <a:blip r:embed="rId3"/>
              </a:buBlip>
            </a:pPr>
            <a:r>
              <a:rPr lang="en-US" altLang="zh-CN" sz="3000" kern="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Unsupervised Learning – User Grouping</a:t>
            </a:r>
            <a:endParaRPr lang="zh-CN" altLang="en-US" sz="3000" kern="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16" y="2138229"/>
            <a:ext cx="5649064" cy="47197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2870352"/>
            <a:ext cx="3306632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2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 networks (e.g. undirected graphic model)</a:t>
            </a:r>
          </a:p>
          <a:p>
            <a:pPr marL="514350" lvl="2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 propagation</a:t>
            </a:r>
          </a:p>
          <a:p>
            <a:pPr marL="514350" lvl="2" indent="-51435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clique potentials</a:t>
            </a:r>
          </a:p>
          <a:p>
            <a:pPr marL="514350" lvl="2" indent="-5143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inspection</a:t>
            </a:r>
          </a:p>
          <a:p>
            <a:pPr marL="514350" lvl="2" indent="-51435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1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7784" y="221739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</a:rPr>
              <a:t>Myslín</a:t>
            </a:r>
            <a:r>
              <a:rPr lang="en-US" sz="1600" dirty="0">
                <a:solidFill>
                  <a:srgbClr val="C00000"/>
                </a:solidFill>
              </a:rPr>
              <a:t> M, Zhu SH, Chapman W, Conway M. Using twitter to examine smoking behavior and perceptions of emerging tobacco products. J Med Internet Res. 2013 Aug 29;15(8):e174.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294854"/>
            <a:ext cx="7452320" cy="54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Microsoft Sans Serif" panose="020B0604020202020204" pitchFamily="34" charset="0"/>
              </a:rPr>
              <a:t>Thank You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51" y="2564904"/>
            <a:ext cx="30956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The Big Picture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3" y="2132856"/>
            <a:ext cx="8543779" cy="40324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95536" y="4869160"/>
            <a:ext cx="2201646" cy="172819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2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ESP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360917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  <a:cs typeface="Times New Roman" pitchFamily="18" charset="0"/>
              </a:rPr>
              <a:t>Chopper</a:t>
            </a:r>
            <a:endParaRPr lang="en-US" sz="2000" b="1" dirty="0">
              <a:latin typeface="+mn-lt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49080"/>
            <a:ext cx="1790700" cy="2562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9811"/>
            <a:ext cx="2879747" cy="42134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5536" y="2045266"/>
            <a:ext cx="2664296" cy="2473146"/>
            <a:chOff x="395536" y="2045266"/>
            <a:chExt cx="2664296" cy="24731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045266"/>
              <a:ext cx="2164696" cy="210381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95536" y="4149080"/>
              <a:ext cx="2664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eaLnBrk="1" hangingPunct="1"/>
              <a:r>
                <a:rPr lang="en-US" altLang="zh-CN" sz="18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*Santa NOT included</a:t>
              </a:r>
              <a:endParaRPr lang="en-US" altLang="zh-CN" sz="18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8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ESP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360917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  <a:cs typeface="Times New Roman" pitchFamily="18" charset="0"/>
              </a:rPr>
              <a:t>Tea</a:t>
            </a:r>
            <a:endParaRPr lang="en-US" sz="2000" b="1" dirty="0">
              <a:latin typeface="+mn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2286000" cy="1807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96752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38" y="3549410"/>
            <a:ext cx="2047875" cy="2047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95430"/>
            <a:ext cx="2003334" cy="2003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72" y="3094305"/>
            <a:ext cx="2152650" cy="2124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67" y="2852936"/>
            <a:ext cx="3826201" cy="25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Social Medial Language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056784" cy="479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Microsoft Sans Serif" panose="020B0604020202020204" pitchFamily="34" charset="0"/>
              </a:rPr>
              <a:t>Social Media Language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7808" y="2410098"/>
            <a:ext cx="6946540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Deeeeeeeep</a:t>
            </a: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 of data</a:t>
            </a:r>
            <a:endParaRPr lang="en-US" altLang="zh-CN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Rapidly updating (200M tweets per day)</a:t>
            </a:r>
            <a:endParaRPr lang="en-US" altLang="zh-CN" sz="1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Freely available and unlimited use*</a:t>
            </a:r>
            <a:endParaRPr lang="en-US" altLang="zh-CN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Slang, regional dialects, acronyms, misspelling…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Untested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precedent in the medical literature</a:t>
            </a:r>
            <a:endParaRPr lang="en-US" altLang="zh-CN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might not be generalizable</a:t>
            </a:r>
            <a:endParaRPr lang="en-US" altLang="zh-CN" sz="1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altLang="zh-CN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6309320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*Terms and conditions do apply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3528392" cy="178488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74" y="4780974"/>
            <a:ext cx="1676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Workflow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840760" cy="491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en-US" altLang="zh-CN" sz="3000" dirty="0" smtClean="0">
                <a:solidFill>
                  <a:srgbClr val="C00000"/>
                </a:solidFill>
                <a:latin typeface="Calisto MT" panose="02040603050505030304" pitchFamily="18" charset="0"/>
                <a:cs typeface="Calibri" pitchFamily="34" charset="0"/>
              </a:rPr>
              <a:t>Software API</a:t>
            </a:r>
            <a:endParaRPr lang="zh-CN" altLang="en-US" sz="3000" dirty="0">
              <a:solidFill>
                <a:srgbClr val="C00000"/>
              </a:solidFill>
              <a:latin typeface="Calisto MT" panose="02040603050505030304" pitchFamily="18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1720" y="242088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https://developers.google.com/+/api/?hl=zh-en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2592" y="358007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https://developers.facebook.com/docs/graph-api/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9976" y="4725144"/>
            <a:ext cx="559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https://dev.twitter.com/docs/api/1.1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1984" y="5847655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https://developer.linkedin.com/apis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06402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77" y="3480097"/>
            <a:ext cx="997843" cy="66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32895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67529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4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9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6307</TotalTime>
  <Words>853</Words>
  <Application>Microsoft Office PowerPoint</Application>
  <PresentationFormat>On-screen Show (4:3)</PresentationFormat>
  <Paragraphs>175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3_Blank Presentation</vt:lpstr>
      <vt:lpstr>PowerPoint Presentation</vt:lpstr>
      <vt:lpstr>Reference</vt:lpstr>
      <vt:lpstr>The Big Picture</vt:lpstr>
      <vt:lpstr>ESP</vt:lpstr>
      <vt:lpstr>ESP</vt:lpstr>
      <vt:lpstr>Social Medial Language</vt:lpstr>
      <vt:lpstr>Social Media Language</vt:lpstr>
      <vt:lpstr>Workflow</vt:lpstr>
      <vt:lpstr>Software API</vt:lpstr>
      <vt:lpstr>Software API</vt:lpstr>
      <vt:lpstr>NLP – Natural Language Understanding</vt:lpstr>
      <vt:lpstr>NLP – Term Level Analysis</vt:lpstr>
      <vt:lpstr>NLP – ngram</vt:lpstr>
      <vt:lpstr>NLP – Document Level Analysis</vt:lpstr>
      <vt:lpstr>Machine Learning</vt:lpstr>
      <vt:lpstr>Supervised Learning – Binary Classification</vt:lpstr>
      <vt:lpstr>Supervised Learning – Binary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ProfPalette_Blue_Opt3</dc:title>
  <dc:subject>&amp;lt;p&amp;gt;Click to edit Master title style Click to edit Master subtitle style Insert subject *  &amp;lt;/p&amp;gt;</dc:subject>
  <dc:creator>Pamela Seymour</dc:creator>
  <dc:description>&amp;lt;p&amp;gt;Click to edit Master title style Click to edit Master subtitle style Insert subject *  &amp;lt;/p&amp;gt;</dc:description>
  <cp:lastModifiedBy>CCHMC</cp:lastModifiedBy>
  <cp:revision>2394</cp:revision>
  <cp:lastPrinted>2014-04-14T14:29:59Z</cp:lastPrinted>
  <dcterms:created xsi:type="dcterms:W3CDTF">2009-08-20T20:50:05Z</dcterms:created>
  <dcterms:modified xsi:type="dcterms:W3CDTF">2014-09-05T18:01:56Z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ktContentLanguage">
    <vt:i4>1033</vt:i4>
  </property>
  <property fmtid="{D5CDD505-2E9C-101B-9397-08002B2CF9AE}" pid="3" name="EktQuickLink">
    <vt:lpwstr>DownloadAsset.aspx?id=24382</vt:lpwstr>
  </property>
  <property fmtid="{D5CDD505-2E9C-101B-9397-08002B2CF9AE}" pid="4" name="EktContentType">
    <vt:i4>101</vt:i4>
  </property>
  <property fmtid="{D5CDD505-2E9C-101B-9397-08002B2CF9AE}" pid="5" name="EktContentSubType">
    <vt:i4>0</vt:i4>
  </property>
  <property fmtid="{D5CDD505-2E9C-101B-9397-08002B2CF9AE}" pid="6" name="EktFolderName">
    <vt:lpwstr/>
  </property>
  <property fmtid="{D5CDD505-2E9C-101B-9397-08002B2CF9AE}" pid="7" name="EktCmsPath">
    <vt:lpwstr>&amp;lt;p&amp;gt;Click to edit Master title style Click to edit Master subtitle style Insert subject *  &amp;lt;/p&amp;gt;</vt:lpwstr>
  </property>
  <property fmtid="{D5CDD505-2E9C-101B-9397-08002B2CF9AE}" pid="8" name="EktExpiryType">
    <vt:i4>1</vt:i4>
  </property>
  <property fmtid="{D5CDD505-2E9C-101B-9397-08002B2CF9AE}" pid="9" name="EktDateCreated">
    <vt:filetime>2011-12-30T15:23:49Z</vt:filetime>
  </property>
  <property fmtid="{D5CDD505-2E9C-101B-9397-08002B2CF9AE}" pid="10" name="EktDateModified">
    <vt:filetime>2011-12-30T15:23:50Z</vt:filetime>
  </property>
  <property fmtid="{D5CDD505-2E9C-101B-9397-08002B2CF9AE}" pid="11" name="EktTaxCategory">
    <vt:lpwstr/>
  </property>
  <property fmtid="{D5CDD505-2E9C-101B-9397-08002B2CF9AE}" pid="12" name="EktCmsSize">
    <vt:i4>72192</vt:i4>
  </property>
  <property fmtid="{D5CDD505-2E9C-101B-9397-08002B2CF9AE}" pid="13" name="EktSearchable">
    <vt:i4>1</vt:i4>
  </property>
  <property fmtid="{D5CDD505-2E9C-101B-9397-08002B2CF9AE}" pid="14" name="EktEDescription">
    <vt:lpwstr>Summary &amp;lt;p&amp;gt;Click to edit Master title style Click to edit Master subtitle style Insert subject *  &amp;lt;/p&amp;gt;</vt:lpwstr>
  </property>
</Properties>
</file>