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7" r:id="rId10"/>
    <p:sldId id="271" r:id="rId11"/>
    <p:sldId id="272" r:id="rId12"/>
    <p:sldId id="273" r:id="rId13"/>
    <p:sldId id="258" r:id="rId14"/>
    <p:sldId id="259" r:id="rId15"/>
    <p:sldId id="274" r:id="rId16"/>
    <p:sldId id="275" r:id="rId17"/>
    <p:sldId id="260" r:id="rId18"/>
    <p:sldId id="276" r:id="rId19"/>
    <p:sldId id="277" r:id="rId20"/>
    <p:sldId id="261" r:id="rId21"/>
    <p:sldId id="262" r:id="rId22"/>
    <p:sldId id="263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4" autoAdjust="0"/>
    <p:restoredTop sz="90091" autoAdjust="0"/>
  </p:normalViewPr>
  <p:slideViewPr>
    <p:cSldViewPr snapToGrid="0" snapToObjects="1">
      <p:cViewPr varScale="1">
        <p:scale>
          <a:sx n="105" d="100"/>
          <a:sy n="105" d="100"/>
        </p:scale>
        <p:origin x="-1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E6E3-74F0-F040-B5D4-B14080DABA88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694C-E47D-914C-8E60-5647EFC1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r>
              <a:rPr lang="en-US" baseline="0" dirty="0" smtClean="0"/>
              <a:t> added progressively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694C-E47D-914C-8E60-5647EFC1F4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Amount of annotated EHRs</a:t>
            </a:r>
            <a:r>
              <a:rPr lang="en-US" baseline="0" dirty="0" smtClean="0"/>
              <a:t> is not satisfactory for a reliable analysis (Romanian)</a:t>
            </a:r>
          </a:p>
          <a:p>
            <a:r>
              <a:rPr lang="en-US" baseline="0" dirty="0" smtClean="0"/>
              <a:t>Words that didn’t translate (</a:t>
            </a:r>
            <a:r>
              <a:rPr lang="en-US" baseline="0" dirty="0" err="1" smtClean="0"/>
              <a:t>nontender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nonfasting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694C-E47D-914C-8E60-5647EFC1F4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concepts</a:t>
            </a:r>
            <a:r>
              <a:rPr lang="en-US" baseline="0" dirty="0" smtClean="0"/>
              <a:t> identified by definition concept rule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694C-E47D-914C-8E60-5647EFC1F4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prenex</a:t>
            </a:r>
            <a:r>
              <a:rPr lang="en-US" baseline="0" dirty="0" smtClean="0"/>
              <a:t> </a:t>
            </a:r>
            <a:r>
              <a:rPr lang="en-US" dirty="0" smtClean="0"/>
              <a:t>Outperforms </a:t>
            </a:r>
            <a:r>
              <a:rPr lang="en-US" dirty="0" err="1" smtClean="0"/>
              <a:t>roprenex</a:t>
            </a:r>
            <a:r>
              <a:rPr lang="en-US" baseline="0" dirty="0" smtClean="0"/>
              <a:t> strategy only marginally (table 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694C-E47D-914C-8E60-5647EFC1F4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694C-E47D-914C-8E60-5647EFC1F4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3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A53-FBDB-F34A-95FC-0B7505AC3B8E}" type="datetimeFigureOut">
              <a:rPr lang="en-US" smtClean="0"/>
              <a:t>4/2/15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81C1-62F2-3C43-B296-03126E1D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18848"/>
          </a:xfrm>
        </p:spPr>
        <p:txBody>
          <a:bodyPr/>
          <a:lstStyle/>
          <a:p>
            <a:r>
              <a:rPr lang="en-US" dirty="0" err="1" smtClean="0"/>
              <a:t>Ioana</a:t>
            </a:r>
            <a:r>
              <a:rPr lang="en-US" dirty="0" smtClean="0"/>
              <a:t> </a:t>
            </a:r>
            <a:r>
              <a:rPr lang="en-US" dirty="0" err="1" smtClean="0"/>
              <a:t>Barbantan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Rodica</a:t>
            </a:r>
            <a:r>
              <a:rPr lang="en-US" dirty="0" smtClean="0"/>
              <a:t> </a:t>
            </a:r>
            <a:r>
              <a:rPr lang="en-US" dirty="0" err="1" smtClean="0"/>
              <a:t>Potolea</a:t>
            </a:r>
            <a:endParaRPr lang="en-US" dirty="0"/>
          </a:p>
        </p:txBody>
      </p:sp>
      <p:pic>
        <p:nvPicPr>
          <p:cNvPr id="4" name="Picture 3" descr="Screen Shot 2015-04-02 at 7.5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6" y="1199092"/>
            <a:ext cx="75311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Source language (English) to target language (Romanian) </a:t>
            </a:r>
          </a:p>
          <a:p>
            <a:pPr lvl="1"/>
            <a:r>
              <a:rPr lang="en-US" dirty="0" smtClean="0"/>
              <a:t>Instantiate cross language methodology that identifies morphologic negation in both the source and target languages</a:t>
            </a:r>
          </a:p>
          <a:p>
            <a:r>
              <a:rPr lang="en-US" dirty="0" smtClean="0"/>
              <a:t>Task: Negation identification in EHRs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909" y="4670144"/>
            <a:ext cx="2700482" cy="20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618"/>
          </a:xfrm>
        </p:spPr>
        <p:txBody>
          <a:bodyPr>
            <a:normAutofit/>
          </a:bodyPr>
          <a:lstStyle/>
          <a:p>
            <a:r>
              <a:rPr lang="en-US" dirty="0" smtClean="0"/>
              <a:t>EHRs available in English</a:t>
            </a:r>
          </a:p>
          <a:p>
            <a:pPr lvl="1"/>
            <a:r>
              <a:rPr lang="en-US" dirty="0" smtClean="0"/>
              <a:t>Semi-structured documents</a:t>
            </a:r>
          </a:p>
          <a:p>
            <a:pPr lvl="1"/>
            <a:r>
              <a:rPr lang="en-US" dirty="0" smtClean="0"/>
              <a:t>Inpatient</a:t>
            </a:r>
          </a:p>
          <a:p>
            <a:pPr lvl="1"/>
            <a:r>
              <a:rPr lang="en-US" dirty="0" smtClean="0"/>
              <a:t>Contains symptoms, history, procedures, medications</a:t>
            </a:r>
          </a:p>
          <a:p>
            <a:r>
              <a:rPr lang="en-US" dirty="0" smtClean="0"/>
              <a:t>1. Translate into Romanian using online translation service.</a:t>
            </a:r>
          </a:p>
          <a:p>
            <a:r>
              <a:rPr lang="en-US" dirty="0" smtClean="0"/>
              <a:t>2. Use a dictionary-based approach to identify morphologic negation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0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negation identification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04-02 at 10.43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8" y="2067214"/>
            <a:ext cx="81534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2045"/>
            <a:ext cx="7937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6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8" y="2296282"/>
            <a:ext cx="7874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6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RoPreNext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Considers words with Romanian dictionary online</a:t>
            </a:r>
          </a:p>
          <a:p>
            <a:r>
              <a:rPr lang="en-US" dirty="0" smtClean="0"/>
              <a:t>The dictionary interlinks the words with their definitions (and has integrated synonyms) </a:t>
            </a:r>
          </a:p>
          <a:p>
            <a:r>
              <a:rPr lang="en-US" dirty="0" smtClean="0"/>
              <a:t>Included an additional verification step (for regional/rural expressions)</a:t>
            </a:r>
          </a:p>
        </p:txBody>
      </p:sp>
    </p:spTree>
    <p:extLst>
      <p:ext uri="{BB962C8B-B14F-4D97-AF65-F5344CB8AC3E}">
        <p14:creationId xmlns:p14="http://schemas.microsoft.com/office/powerpoint/2010/main" val="37771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Lemmatization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word that is a possible negated concept, </a:t>
            </a:r>
          </a:p>
          <a:p>
            <a:pPr lvl="1"/>
            <a:r>
              <a:rPr lang="en-US" dirty="0" smtClean="0"/>
              <a:t>Remove prefix and preprocess</a:t>
            </a:r>
          </a:p>
          <a:p>
            <a:r>
              <a:rPr lang="en-US" dirty="0" smtClean="0"/>
              <a:t>If a match with the preprocess and the dictionary, </a:t>
            </a:r>
          </a:p>
          <a:p>
            <a:pPr lvl="1"/>
            <a:r>
              <a:rPr lang="en-US" dirty="0" smtClean="0"/>
              <a:t>Send to the negation identification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019455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1211263"/>
            <a:ext cx="8191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negation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 words: preprocessing step applied for words in the dictionary</a:t>
            </a:r>
          </a:p>
          <a:p>
            <a:r>
              <a:rPr lang="en-US" dirty="0" smtClean="0"/>
              <a:t>Definition content: identifies negation based on the definition.</a:t>
            </a:r>
          </a:p>
          <a:p>
            <a:r>
              <a:rPr lang="en-US" dirty="0" smtClean="0"/>
              <a:t>Undefined prefix word: word not defined in the dictionary (and could be domain specific).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60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7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technology to capture health information.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207163"/>
            <a:ext cx="2070100" cy="218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3368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6096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5" y="2600475"/>
            <a:ext cx="6238408" cy="18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7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2" y="2511273"/>
            <a:ext cx="59309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2 at 7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9807"/>
            <a:ext cx="8039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Translated documents</a:t>
            </a:r>
          </a:p>
          <a:p>
            <a:pPr lvl="1"/>
            <a:r>
              <a:rPr lang="en-US" dirty="0" smtClean="0"/>
              <a:t>Not one-on-one translation</a:t>
            </a:r>
          </a:p>
          <a:p>
            <a:r>
              <a:rPr lang="en-US" dirty="0" smtClean="0"/>
              <a:t>Did not include any language-specific methodologies for text analysis</a:t>
            </a:r>
          </a:p>
          <a:p>
            <a:r>
              <a:rPr lang="en-US" dirty="0" smtClean="0"/>
              <a:t>Word-level issues</a:t>
            </a:r>
          </a:p>
          <a:p>
            <a:pPr lvl="1"/>
            <a:r>
              <a:rPr lang="en-US" dirty="0" smtClean="0"/>
              <a:t>Root structure changes not caught</a:t>
            </a:r>
          </a:p>
          <a:p>
            <a:r>
              <a:rPr lang="en-US" dirty="0" smtClean="0"/>
              <a:t>Dictionary level issues</a:t>
            </a:r>
          </a:p>
          <a:p>
            <a:pPr lvl="1"/>
            <a:r>
              <a:rPr lang="en-US" dirty="0" smtClean="0"/>
              <a:t>May not have specialized terms (</a:t>
            </a:r>
            <a:r>
              <a:rPr lang="en-US" dirty="0" err="1" smtClean="0"/>
              <a:t>atraumatic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160338"/>
            <a:ext cx="3048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6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False-positives are not medical-related concepts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Will first spell-check documents</a:t>
            </a:r>
          </a:p>
          <a:p>
            <a:pPr lvl="1"/>
            <a:r>
              <a:rPr lang="en-US" dirty="0" smtClean="0"/>
              <a:t>Look into abbreviations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209" y="4220029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3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apply this?</a:t>
            </a:r>
          </a:p>
          <a:p>
            <a:endParaRPr lang="en-US" dirty="0"/>
          </a:p>
          <a:p>
            <a:r>
              <a:rPr lang="en-US" dirty="0" smtClean="0"/>
              <a:t>Could it be used for additional languages?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662" y="5692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the device’s native language is not the speaker’s native language?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332855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negation in the EHR, towards retrieving relations among medical concepts.</a:t>
            </a:r>
          </a:p>
          <a:p>
            <a:endParaRPr lang="en-US" dirty="0"/>
          </a:p>
          <a:p>
            <a:r>
              <a:rPr lang="en-US" dirty="0" smtClean="0"/>
              <a:t>Adapting Romanian based on established English methodology.</a:t>
            </a:r>
          </a:p>
        </p:txBody>
      </p:sp>
    </p:spTree>
    <p:extLst>
      <p:ext uri="{BB962C8B-B14F-4D97-AF65-F5344CB8AC3E}">
        <p14:creationId xmlns:p14="http://schemas.microsoft.com/office/powerpoint/2010/main" val="121959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Interpreting the structure of the words and evaluating existence of the words with and without prefix in the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indicated by prefixes such as in-, </a:t>
            </a:r>
            <a:r>
              <a:rPr lang="en-US" dirty="0" err="1" smtClean="0"/>
              <a:t>im</a:t>
            </a:r>
            <a:r>
              <a:rPr lang="en-US" dirty="0" smtClean="0"/>
              <a:t>-, </a:t>
            </a:r>
            <a:r>
              <a:rPr lang="en-US" dirty="0" err="1" smtClean="0"/>
              <a:t>il</a:t>
            </a:r>
            <a:r>
              <a:rPr lang="en-US" dirty="0" smtClean="0"/>
              <a:t>-, dis-, un- or by the suffixes –less, and –out (</a:t>
            </a:r>
            <a:r>
              <a:rPr lang="en-US" dirty="0" err="1" smtClean="0"/>
              <a:t>eg</a:t>
            </a:r>
            <a:r>
              <a:rPr lang="en-US" dirty="0" smtClean="0"/>
              <a:t>, without)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/>
              <a:t>Negation, Text Worlds, and Discourse: The Pragmatics of Fiction</a:t>
            </a:r>
          </a:p>
          <a:p>
            <a:r>
              <a:rPr lang="en-US" dirty="0"/>
              <a:t> By Laura Hidalgo-Downing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4" y="2452254"/>
            <a:ext cx="1995055" cy="21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 that negative prefixes are broadly used and negation is clearly formulated as the EHR should be clear and as few ambiguous terms as possible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991" y="3588328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8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 in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600200"/>
            <a:ext cx="8866910" cy="4525963"/>
          </a:xfrm>
        </p:spPr>
        <p:txBody>
          <a:bodyPr/>
          <a:lstStyle/>
          <a:p>
            <a:r>
              <a:rPr lang="en-US" dirty="0" smtClean="0"/>
              <a:t>There are lots of ways to say the same thing</a:t>
            </a:r>
          </a:p>
          <a:p>
            <a:r>
              <a:rPr lang="en-US" dirty="0" err="1" smtClean="0"/>
              <a:t>Eg</a:t>
            </a:r>
            <a:endParaRPr lang="en-US" dirty="0" smtClean="0"/>
          </a:p>
          <a:p>
            <a:pPr lvl="1"/>
            <a:r>
              <a:rPr lang="en-US" dirty="0" smtClean="0"/>
              <a:t>The patient has no symptoms. (syntactic negation)</a:t>
            </a:r>
          </a:p>
          <a:p>
            <a:pPr lvl="1"/>
            <a:r>
              <a:rPr lang="en-US" dirty="0" smtClean="0"/>
              <a:t>The patient is asymptomatic. (Morphologic Negation)</a:t>
            </a:r>
          </a:p>
          <a:p>
            <a:pPr lvl="1"/>
            <a:r>
              <a:rPr lang="en-US" dirty="0" smtClean="0"/>
              <a:t>The patient doesn’t have symptoms.</a:t>
            </a:r>
            <a:r>
              <a:rPr lang="en-US" dirty="0" smtClean="0"/>
              <a:t> (syntactic negation)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45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4-02 at 7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" y="1693333"/>
            <a:ext cx="83439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510</Words>
  <Application>Microsoft Macintosh PowerPoint</Application>
  <PresentationFormat>On-screen Show (4:3)</PresentationFormat>
  <Paragraphs>82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Goal</vt:lpstr>
      <vt:lpstr>Basic methods</vt:lpstr>
      <vt:lpstr>Morphologic negation</vt:lpstr>
      <vt:lpstr>Medical Records</vt:lpstr>
      <vt:lpstr>Negation in medical records</vt:lpstr>
      <vt:lpstr>Morphologic Negation</vt:lpstr>
      <vt:lpstr>PowerPoint Presentation</vt:lpstr>
      <vt:lpstr>Dataset</vt:lpstr>
      <vt:lpstr>Rules for negation identification</vt:lpstr>
      <vt:lpstr>PowerPoint Presentation</vt:lpstr>
      <vt:lpstr>Proposed methodology</vt:lpstr>
      <vt:lpstr>RoPreNext Algorithm</vt:lpstr>
      <vt:lpstr>Lemmatization process</vt:lpstr>
      <vt:lpstr>PowerPoint Presentation</vt:lpstr>
      <vt:lpstr>Morphologic negation rules</vt:lpstr>
      <vt:lpstr>Experiments </vt:lpstr>
      <vt:lpstr>Rules coverage</vt:lpstr>
      <vt:lpstr>PowerPoint Presentation</vt:lpstr>
      <vt:lpstr>PowerPoint Presentation</vt:lpstr>
      <vt:lpstr>Limitations</vt:lpstr>
      <vt:lpstr>Conclusions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</dc:creator>
  <cp:lastModifiedBy>judith</cp:lastModifiedBy>
  <cp:revision>31</cp:revision>
  <dcterms:created xsi:type="dcterms:W3CDTF">2015-04-02T17:13:12Z</dcterms:created>
  <dcterms:modified xsi:type="dcterms:W3CDTF">2015-04-03T03:12:09Z</dcterms:modified>
</cp:coreProperties>
</file>