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22" r:id="rId2"/>
    <p:sldId id="260" r:id="rId3"/>
    <p:sldId id="339" r:id="rId4"/>
    <p:sldId id="323" r:id="rId5"/>
    <p:sldId id="324" r:id="rId6"/>
    <p:sldId id="325" r:id="rId7"/>
    <p:sldId id="332" r:id="rId8"/>
    <p:sldId id="327" r:id="rId9"/>
    <p:sldId id="335" r:id="rId10"/>
    <p:sldId id="329" r:id="rId11"/>
    <p:sldId id="333" r:id="rId12"/>
    <p:sldId id="334" r:id="rId13"/>
    <p:sldId id="328" r:id="rId14"/>
    <p:sldId id="330" r:id="rId15"/>
    <p:sldId id="336" r:id="rId16"/>
    <p:sldId id="337" r:id="rId17"/>
    <p:sldId id="338" r:id="rId18"/>
    <p:sldId id="298" r:id="rId19"/>
    <p:sldId id="34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4724"/>
    <a:srgbClr val="E98300"/>
    <a:srgbClr val="00CC00"/>
    <a:srgbClr val="EAEAEA"/>
    <a:srgbClr val="005CB8"/>
    <a:srgbClr val="0065BD"/>
    <a:srgbClr val="73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08" autoAdjust="0"/>
  </p:normalViewPr>
  <p:slideViewPr>
    <p:cSldViewPr snapToGrid="0" snapToObjects="1">
      <p:cViewPr>
        <p:scale>
          <a:sx n="70" d="100"/>
          <a:sy n="70" d="100"/>
        </p:scale>
        <p:origin x="-137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BE06B-6493-478F-8629-BA09F9526AF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207C-C688-453A-9133-4E09AD58B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207C-C688-453A-9133-4E09AD58B7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6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r>
              <a:rPr kumimoji="0" lang="en-US" altLang="en-US" dirty="0" smtClean="0">
                <a:latin typeface="Times New Roman" pitchFamily="18" charset="0"/>
                <a:ea typeface="ＭＳ Ｐゴシック" pitchFamily="34" charset="-128"/>
              </a:rPr>
              <a:t>Maximize</a:t>
            </a:r>
            <a:r>
              <a:rPr kumimoji="0" lang="en-US" altLang="en-US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kumimoji="0" lang="en-US" altLang="en-US" dirty="0" smtClean="0">
                <a:latin typeface="Times New Roman" pitchFamily="18" charset="0"/>
                <a:ea typeface="ＭＳ Ｐゴシック" pitchFamily="34" charset="-128"/>
              </a:rPr>
              <a:t>conditional probabilities.</a:t>
            </a: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r>
              <a:rPr kumimoji="0" lang="en-US" altLang="en-US" dirty="0" smtClean="0">
                <a:latin typeface="Times New Roman" pitchFamily="18" charset="0"/>
                <a:ea typeface="ＭＳ Ｐゴシック" pitchFamily="34" charset="-128"/>
              </a:rPr>
              <a:t>Lemma</a:t>
            </a:r>
            <a:r>
              <a:rPr kumimoji="0" lang="en-US" altLang="en-US" baseline="0" dirty="0" smtClean="0">
                <a:latin typeface="Times New Roman" pitchFamily="18" charset="0"/>
                <a:ea typeface="ＭＳ Ｐゴシック" pitchFamily="34" charset="-128"/>
              </a:rPr>
              <a:t> = Canonical form</a:t>
            </a: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F4DE9-B612-45A7-A154-4415577D8809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0990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8" y="8684830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r>
              <a:rPr kumimoji="0" lang="en-US" altLang="en-US" dirty="0" smtClean="0">
                <a:latin typeface="Times New Roman" pitchFamily="18" charset="0"/>
                <a:ea typeface="ＭＳ Ｐゴシック" pitchFamily="34" charset="-128"/>
              </a:rPr>
              <a:t>Narrow</a:t>
            </a:r>
            <a:r>
              <a:rPr kumimoji="0" lang="en-US" altLang="en-US" baseline="0" dirty="0" smtClean="0">
                <a:latin typeface="Times New Roman" pitchFamily="18" charset="0"/>
                <a:ea typeface="ＭＳ Ｐゴシック" pitchFamily="34" charset="-128"/>
              </a:rPr>
              <a:t> scope</a:t>
            </a: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endParaRPr kumimoji="0"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69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9894A9-DD75-410C-9190-40EFD8B718AE}" type="slidenum">
              <a:rPr kumimoji="0" lang="en-US" altLang="zh-CN">
                <a:latin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kumimoji="0"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9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4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401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99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8400"/>
            <a:ext cx="4038600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8400"/>
            <a:ext cx="4038600" cy="495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3680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3680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0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11251"/>
            <a:ext cx="5111750" cy="520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3300"/>
            <a:ext cx="3008313" cy="4038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0268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2200"/>
            <a:ext cx="5486400" cy="39780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70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04-E88D-374C-9552-F8DF205E2CD5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0D94-85C2-6643-AEDD-FE08E43D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1"/>
            <a:ext cx="9144000" cy="705533"/>
          </a:xfrm>
          <a:prstGeom prst="rect">
            <a:avLst/>
          </a:prstGeom>
          <a:solidFill>
            <a:srgbClr val="005C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6100" y="156"/>
            <a:ext cx="7747000" cy="705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429168"/>
            <a:ext cx="9144000" cy="437651"/>
          </a:xfrm>
          <a:prstGeom prst="rect">
            <a:avLst/>
          </a:prstGeom>
          <a:solidFill>
            <a:srgbClr val="005C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9168"/>
            <a:ext cx="2133600" cy="428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8830D94-85C2-6643-AEDD-FE08E43D5E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C-Horz_Rev_150dpi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8" y="157495"/>
            <a:ext cx="1437156" cy="3971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291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BFE7E04-E88D-374C-9552-F8DF205E2CD5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9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4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3.docx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4.docx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1"/>
          <p:cNvSpPr txBox="1">
            <a:spLocks/>
          </p:cNvSpPr>
          <p:nvPr/>
        </p:nvSpPr>
        <p:spPr>
          <a:xfrm>
            <a:off x="218364" y="1986291"/>
            <a:ext cx="8642931" cy="6983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MV Boli" panose="02000500030200090000" pitchFamily="2" charset="0"/>
              </a:rPr>
              <a:t>Best-of-Breed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MV Boli" panose="02000500030200090000" pitchFamily="2" charset="0"/>
              </a:rPr>
              <a:t>Hybrid Methods for Text De-identification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846165" y="3484187"/>
            <a:ext cx="81067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zh-CN" sz="2000" dirty="0" smtClean="0">
                <a:latin typeface="Calibri" panose="020F0502020204030204" pitchFamily="34" charset="0"/>
                <a:ea typeface="宋体" charset="-122"/>
              </a:rPr>
              <a:t>Yang H, Garibaldi JM. Automatic detection of protected health information from clinical narratives. JBI. 2015;http://dx.doi.org/10.1016/j.jbi.2015.06.015</a:t>
            </a:r>
          </a:p>
          <a:p>
            <a:pPr eaLnBrk="1" hangingPunct="1"/>
            <a:endParaRPr lang="en-GB" altLang="zh-CN" sz="2000" dirty="0">
              <a:latin typeface="Calibri" panose="020F0502020204030204" pitchFamily="34" charset="0"/>
              <a:ea typeface="宋体" charset="-122"/>
            </a:endParaRPr>
          </a:p>
          <a:p>
            <a:pPr eaLnBrk="1" hangingPunct="1"/>
            <a:r>
              <a:rPr lang="en-GB" altLang="zh-CN" sz="2000" dirty="0" err="1" smtClean="0">
                <a:latin typeface="Calibri" panose="020F0502020204030204" pitchFamily="34" charset="0"/>
                <a:ea typeface="宋体" charset="-122"/>
              </a:rPr>
              <a:t>Dehghan</a:t>
            </a:r>
            <a:r>
              <a:rPr lang="en-GB" altLang="zh-CN" sz="2000" dirty="0" smtClean="0">
                <a:latin typeface="Calibri" panose="020F0502020204030204" pitchFamily="34" charset="0"/>
                <a:ea typeface="宋体" charset="-122"/>
              </a:rPr>
              <a:t> A, </a:t>
            </a:r>
            <a:r>
              <a:rPr lang="en-GB" altLang="zh-CN" sz="2000" dirty="0" err="1" smtClean="0">
                <a:latin typeface="Calibri" panose="020F0502020204030204" pitchFamily="34" charset="0"/>
                <a:ea typeface="宋体" charset="-122"/>
              </a:rPr>
              <a:t>Kovacevic</a:t>
            </a:r>
            <a:r>
              <a:rPr lang="en-GB" altLang="zh-CN" sz="2000" dirty="0" smtClean="0">
                <a:latin typeface="Calibri" panose="020F0502020204030204" pitchFamily="34" charset="0"/>
                <a:ea typeface="宋体" charset="-122"/>
              </a:rPr>
              <a:t> A, </a:t>
            </a:r>
            <a:r>
              <a:rPr lang="en-GB" altLang="zh-CN" sz="2000" dirty="0" err="1" smtClean="0">
                <a:latin typeface="Calibri" panose="020F0502020204030204" pitchFamily="34" charset="0"/>
                <a:ea typeface="宋体" charset="-122"/>
              </a:rPr>
              <a:t>Karystianis</a:t>
            </a:r>
            <a:r>
              <a:rPr lang="en-GB" altLang="zh-CN" sz="2000" dirty="0" smtClean="0">
                <a:latin typeface="Calibri" panose="020F0502020204030204" pitchFamily="34" charset="0"/>
                <a:ea typeface="宋体" charset="-122"/>
              </a:rPr>
              <a:t> G, et al. Combining knowledge- and data-driven methods for de-identification of clinical narratives. JBI. 2015;http://dx.doi.org/10.1016/j.jbi.2015.06.029</a:t>
            </a:r>
            <a:endParaRPr lang="en-GB" altLang="zh-CN" sz="2000" dirty="0">
              <a:latin typeface="Calibri" panose="020F050202020403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99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5140" y="146641"/>
            <a:ext cx="2890465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ML-based Tagger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3146" y="1116504"/>
            <a:ext cx="7747000" cy="705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Blip>
                <a:blip r:embed="rId3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Conditional Random Fields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" y="1732487"/>
            <a:ext cx="7328120" cy="42033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650" y="6091511"/>
            <a:ext cx="8997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1600" b="1" kern="0" dirty="0" smtClean="0">
                <a:cs typeface="Arial" panose="020B0604020202020204" pitchFamily="34" charset="0"/>
              </a:rPr>
              <a:t>(</a:t>
            </a:r>
            <a:r>
              <a:rPr lang="en-US" sz="1600" b="1" dirty="0"/>
              <a:t>McCallum, 2002</a:t>
            </a:r>
            <a:r>
              <a:rPr lang="en-US" altLang="en-US" sz="1600" b="1" kern="0" dirty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37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5140" y="146641"/>
            <a:ext cx="2890465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Rule-based Tagger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2" y="954047"/>
            <a:ext cx="8939283" cy="538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5140" y="146641"/>
            <a:ext cx="2890465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Dictionary-based Tagger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" y="727171"/>
            <a:ext cx="8475261" cy="60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7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4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Feature Extraction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554056"/>
              </p:ext>
            </p:extLst>
          </p:nvPr>
        </p:nvGraphicFramePr>
        <p:xfrm>
          <a:off x="81888" y="2181721"/>
          <a:ext cx="8910857" cy="305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Document" r:id="rId6" imgW="6489169" imgH="2219145" progId="Word.Document.12">
                  <p:embed/>
                </p:oleObj>
              </mc:Choice>
              <mc:Fallback>
                <p:oleObj name="Document" r:id="rId6" imgW="6489169" imgH="22191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888" y="2181721"/>
                        <a:ext cx="8910857" cy="3059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36646" y="40415"/>
            <a:ext cx="4410370" cy="59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Feature Extraction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Feature Definition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Example Features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36646" y="40415"/>
            <a:ext cx="4410370" cy="59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Feature Extraction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  <a:p>
            <a:pPr marL="342900" indent="-342900" algn="r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Example Features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0" y="2350785"/>
            <a:ext cx="8811768" cy="327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4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Post-processing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5140" y="146641"/>
            <a:ext cx="2890465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Post-processing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53939"/>
              </p:ext>
            </p:extLst>
          </p:nvPr>
        </p:nvGraphicFramePr>
        <p:xfrm>
          <a:off x="120105" y="1940436"/>
          <a:ext cx="8884556" cy="244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Document" r:id="rId6" imgW="6558318" imgH="1802202" progId="Word.Document.12">
                  <p:embed/>
                </p:oleObj>
              </mc:Choice>
              <mc:Fallback>
                <p:oleObj name="Document" r:id="rId6" imgW="6558318" imgH="18022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105" y="1940436"/>
                        <a:ext cx="8884556" cy="2441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2630" y="4178227"/>
            <a:ext cx="8832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Token-level entity extraction</a:t>
            </a:r>
            <a:r>
              <a:rPr lang="en-US" dirty="0" smtClean="0"/>
              <a:t>:  3041023MARY -&gt; </a:t>
            </a:r>
            <a:r>
              <a:rPr lang="en-US" dirty="0" err="1" smtClean="0"/>
              <a:t>MRN+Hospital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Co-reference</a:t>
            </a:r>
            <a:r>
              <a:rPr lang="en-US" dirty="0"/>
              <a:t>: </a:t>
            </a:r>
            <a:r>
              <a:rPr lang="en-US" dirty="0" smtClean="0"/>
              <a:t>“John Smith” </a:t>
            </a:r>
            <a:r>
              <a:rPr lang="en-US" dirty="0"/>
              <a:t>↔ </a:t>
            </a:r>
            <a:r>
              <a:rPr lang="en-US" dirty="0" smtClean="0"/>
              <a:t>“J. Smith”. </a:t>
            </a:r>
            <a:r>
              <a:rPr lang="en-US" dirty="0"/>
              <a:t>Co-reference relations were predicted by the adapted co-reference resolution system</a:t>
            </a:r>
            <a:r>
              <a:rPr lang="en-US" b="1" dirty="0"/>
              <a:t>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Name permutation</a:t>
            </a:r>
            <a:r>
              <a:rPr lang="en-US" dirty="0" smtClean="0"/>
              <a:t>: “John Smith” → {“John”, “Smith”, “Smith, John”, “J. Smith”, “John Smith”} (</a:t>
            </a:r>
            <a:r>
              <a:rPr lang="en-US" dirty="0" smtClean="0">
                <a:solidFill>
                  <a:srgbClr val="C00000"/>
                </a:solidFill>
              </a:rPr>
              <a:t>also applied to the hospital category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Longitudinal search</a:t>
            </a:r>
            <a:r>
              <a:rPr lang="en-US" dirty="0" smtClean="0"/>
              <a:t>: if “Dr. Hutton” appeared in one patient record, it was likely to appear in the patient’s other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Performance (U. Nottingham)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5140" y="146641"/>
            <a:ext cx="2890465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Performance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7392"/>
            <a:ext cx="9045605" cy="374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697" y="5712597"/>
            <a:ext cx="8632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</a:rPr>
              <a:t>Achieved the best performances on most of the categories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Error Analysis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5140" y="146641"/>
            <a:ext cx="2890465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Error Analysis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5875"/>
            <a:ext cx="9109306" cy="429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06519" y="3007056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08791" y="3159456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24711" y="3734944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24" y="3734944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324" y="2997955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324" y="3184477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26983" y="3900992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2596" y="3887344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26984" y="5227099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596" y="5229380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06519" y="4476472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596" y="4476472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11063" y="3311856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7141" y="3325504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815607" y="4053392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7141" y="4039751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11063" y="4656174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7141" y="4656174"/>
            <a:ext cx="545912" cy="1774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7808" y="1946973"/>
            <a:ext cx="7558608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learning-based tagger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Supplemented with other techniques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expressions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dictionaries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Post-processing methods (e.g., co-reference)</a:t>
            </a:r>
            <a:endParaRPr lang="en-US" altLang="zh-CN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 &amp; Challenges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performance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omain specific (ML and regular expressions)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structured data(?)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endParaRPr lang="en-US" altLang="zh-CN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3146" y="1116504"/>
            <a:ext cx="7747000" cy="705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Blip>
                <a:blip r:embed="rId3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Conclusions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491205" y="146641"/>
            <a:ext cx="1554400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Conclusions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2256312"/>
            <a:ext cx="8712968" cy="362095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Thank you!</a:t>
            </a:r>
            <a:b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Questions?</a:t>
            </a:r>
            <a:b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Contact: </a:t>
            </a: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Yizhao.Ni@cchmc.org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Text De-identification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1257" y="1974286"/>
            <a:ext cx="8784348" cy="3348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Remove Protected Health Information (PHI) from clinical notes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zh-CN" sz="10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HIPPA PHI Categories (18 specific identifiers)</a:t>
            </a:r>
          </a:p>
          <a:p>
            <a:pPr marL="1200150" lvl="3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US" altLang="zh-CN" sz="1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(all geographical identifiers smaller than a state)</a:t>
            </a:r>
          </a:p>
          <a:p>
            <a:pPr marL="1200150" lvl="3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(e.g., birth date, admission date, discharge date)</a:t>
            </a:r>
          </a:p>
          <a:p>
            <a:pPr marL="1200150" lvl="3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AGE*</a:t>
            </a:r>
          </a:p>
          <a:p>
            <a:pPr marL="1200150" lvl="3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(SSN, MRN, Insurance number, Account/license number)</a:t>
            </a:r>
          </a:p>
          <a:p>
            <a:pPr marL="1200150" lvl="3" indent="-3429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(Phone, Fax, Email, URL, IP address)</a:t>
            </a:r>
            <a:endParaRPr lang="en-US" altLang="zh-CN" sz="1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zh-CN" sz="20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457200" lvl="1" indent="0">
              <a:lnSpc>
                <a:spcPct val="140000"/>
              </a:lnSpc>
              <a:buNone/>
              <a:defRPr/>
            </a:pPr>
            <a:endParaRPr lang="en-US" altLang="zh-CN" sz="20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2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491205" y="146641"/>
            <a:ext cx="1554400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Introduction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4116" y="5174768"/>
            <a:ext cx="8784348" cy="384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Date of Admission: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&lt;DATE&gt;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11/11/2011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&lt;/DATE&gt;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. Assessment: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&lt;NAME&gt;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John Smith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&lt;/NAME&gt;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 is a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&lt;AGE&gt;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3 </a:t>
            </a:r>
            <a:r>
              <a:rPr lang="en-US" altLang="zh-CN" sz="2000" dirty="0" err="1">
                <a:latin typeface="Arial" pitchFamily="34" charset="0"/>
                <a:ea typeface="宋体" pitchFamily="2" charset="-122"/>
                <a:cs typeface="Arial" pitchFamily="34" charset="0"/>
              </a:rPr>
              <a:t>yo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&lt;/AGE&gt; </a:t>
            </a: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male with 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concern of hypoglycemia ......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2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72502" y="146641"/>
            <a:ext cx="38731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Descriptive Statistics of i2b2 data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58" y="722039"/>
            <a:ext cx="5657638" cy="611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4858" y="1405719"/>
            <a:ext cx="990103" cy="35484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84857" y="1724167"/>
            <a:ext cx="990103" cy="35484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84858" y="2295098"/>
            <a:ext cx="990103" cy="35484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84856" y="4437797"/>
            <a:ext cx="990103" cy="35484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Text De-identification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1257" y="1974286"/>
            <a:ext cx="8784348" cy="3348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Growing adoption of Electronic Health Records (EHRs)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zh-CN" sz="10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sz="22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Increased emphasis on the re-use/sharing of clinical data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zh-CN" sz="10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latin typeface="Arial" pitchFamily="34" charset="0"/>
                <a:ea typeface="宋体" pitchFamily="2" charset="-122"/>
                <a:cs typeface="Arial" pitchFamily="34" charset="0"/>
              </a:rPr>
              <a:t>A large amount of data are in unstructured format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zh-CN" sz="10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sz="2200" dirty="0">
                <a:latin typeface="Arial" pitchFamily="34" charset="0"/>
                <a:ea typeface="宋体" pitchFamily="2" charset="-122"/>
                <a:cs typeface="Arial" pitchFamily="34" charset="0"/>
              </a:rPr>
              <a:t>Health Insurance Portability and Accountability Act (HIPPA)</a:t>
            </a:r>
          </a:p>
          <a:p>
            <a:pPr marL="457200" lvl="1" indent="0">
              <a:lnSpc>
                <a:spcPct val="140000"/>
              </a:lnSpc>
              <a:buNone/>
              <a:defRPr/>
            </a:pPr>
            <a:endParaRPr lang="en-US" altLang="zh-CN" sz="20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2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491205" y="146641"/>
            <a:ext cx="1554400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Introduction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60" y="4641109"/>
            <a:ext cx="1205089" cy="136303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257" y="4417138"/>
            <a:ext cx="1983761" cy="15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4" y="4517140"/>
            <a:ext cx="1064369" cy="14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3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Problem Statement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01051" y="146641"/>
            <a:ext cx="23445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Problem Statement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9652" y="3457415"/>
            <a:ext cx="8784348" cy="384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Date of Admission: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&lt;DATE&gt;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11/11/2011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&lt;/DATE&gt;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. Assessment: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&lt;NAME&gt;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John Smith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&lt;/NAME&gt;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 is a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&lt;AGE&gt;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3 </a:t>
            </a:r>
            <a:r>
              <a:rPr lang="en-US" altLang="zh-CN" sz="2000" dirty="0" err="1">
                <a:latin typeface="Arial" pitchFamily="34" charset="0"/>
                <a:ea typeface="宋体" pitchFamily="2" charset="-122"/>
                <a:cs typeface="Arial" pitchFamily="34" charset="0"/>
              </a:rPr>
              <a:t>yo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&lt;/AGE&gt; </a:t>
            </a: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male with 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concern of hypoglycemia ......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2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9652" y="2009442"/>
            <a:ext cx="8784348" cy="384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Date of Admission: </a:t>
            </a: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11/11/2011. 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Assessment: </a:t>
            </a: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John Smith 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is a </a:t>
            </a: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3 </a:t>
            </a:r>
            <a:r>
              <a:rPr lang="en-US" altLang="zh-CN" sz="2000" dirty="0" err="1" smtClean="0">
                <a:latin typeface="Arial" pitchFamily="34" charset="0"/>
                <a:ea typeface="宋体" pitchFamily="2" charset="-122"/>
                <a:cs typeface="Arial" pitchFamily="34" charset="0"/>
              </a:rPr>
              <a:t>yo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male with 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concern of hypoglycemia ......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2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9652" y="5147449"/>
            <a:ext cx="8784348" cy="384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Date of Admission: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DATE&gt;</a:t>
            </a: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01/01/2001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&lt;/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DATE&gt;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. Assessment: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NAME&gt;</a:t>
            </a: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Jackie Chen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&lt;/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NAME&gt;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 is a 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AGE&gt;</a:t>
            </a: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12 </a:t>
            </a:r>
            <a:r>
              <a:rPr lang="en-US" altLang="zh-CN" sz="2000" dirty="0" err="1">
                <a:latin typeface="Arial" pitchFamily="34" charset="0"/>
                <a:ea typeface="宋体" pitchFamily="2" charset="-122"/>
                <a:cs typeface="Arial" pitchFamily="34" charset="0"/>
              </a:rPr>
              <a:t>yo</a:t>
            </a: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&lt;/AGE&gt; </a:t>
            </a: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male with </a:t>
            </a:r>
            <a:r>
              <a:rPr lang="en-US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concern of hypoglycemia ......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2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026090" y="2715904"/>
            <a:ext cx="491319" cy="7415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042012" y="4405938"/>
            <a:ext cx="491319" cy="7415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491205" y="146641"/>
            <a:ext cx="1554400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Literature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288"/>
            <a:ext cx="9143999" cy="41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5140" y="146641"/>
            <a:ext cx="2890465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Conceptual Model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5" y="2207758"/>
            <a:ext cx="8407021" cy="351489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3146" y="1116504"/>
            <a:ext cx="7747000" cy="705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Blip>
                <a:blip r:embed="rId4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Conceptual Model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146" y="1116504"/>
            <a:ext cx="7747000" cy="705376"/>
          </a:xfrm>
        </p:spPr>
        <p:txBody>
          <a:bodyPr>
            <a:normAutofit/>
          </a:bodyPr>
          <a:lstStyle/>
          <a:p>
            <a:pPr marL="457200" indent="-457200" eaLnBrk="1" hangingPunct="1">
              <a:buBlip>
                <a:blip r:embed="rId4"/>
              </a:buBlip>
              <a:defRPr/>
            </a:pPr>
            <a:r>
              <a:rPr kumimoji="0" lang="en-US" sz="3200" b="1" dirty="0" smtClean="0">
                <a:solidFill>
                  <a:srgbClr val="002060"/>
                </a:solidFill>
                <a:cs typeface="+mj-cs"/>
              </a:rPr>
              <a:t>Text Pre-processing</a:t>
            </a:r>
            <a:endParaRPr kumimoji="0" lang="en-US" sz="32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01051" y="146641"/>
            <a:ext cx="2344554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Text Pre-processing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942" y="4373686"/>
            <a:ext cx="6160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Tokenization (special)</a:t>
            </a:r>
            <a:r>
              <a:rPr lang="en-US" dirty="0" smtClean="0"/>
              <a:t>:  3041023MARY -&gt; </a:t>
            </a:r>
            <a:r>
              <a:rPr lang="en-US" dirty="0" err="1" smtClean="0"/>
              <a:t>MRN+Hospital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    3yo -&gt; 3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4661" y="5126588"/>
            <a:ext cx="822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Doc-level feature</a:t>
            </a:r>
            <a:r>
              <a:rPr lang="en-US" dirty="0" smtClean="0"/>
              <a:t>:          Only process text from certain sections (e.g., delete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the “Medication” section in discharge summary)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85427"/>
              </p:ext>
            </p:extLst>
          </p:nvPr>
        </p:nvGraphicFramePr>
        <p:xfrm>
          <a:off x="290530" y="2074460"/>
          <a:ext cx="8424405" cy="2442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Document" r:id="rId6" imgW="6212935" imgH="1802202" progId="Word.Document.12">
                  <p:embed/>
                </p:oleObj>
              </mc:Choice>
              <mc:Fallback>
                <p:oleObj name="Document" r:id="rId6" imgW="6212935" imgH="18022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0530" y="2074460"/>
                        <a:ext cx="8424405" cy="2442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89307" y="5946128"/>
            <a:ext cx="895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Both tasks are rule-based and require manual design of the regular expressions.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55140" y="146641"/>
            <a:ext cx="2890465" cy="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Garamond" pitchFamily="-109" charset="0"/>
              </a:rPr>
              <a:t>PHI Term Identification</a:t>
            </a:r>
            <a:endParaRPr lang="en-US" altLang="zh-CN" sz="2000" dirty="0">
              <a:solidFill>
                <a:schemeClr val="bg1"/>
              </a:solidFill>
              <a:latin typeface="Garamond" pitchFamily="-109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72178"/>
              </p:ext>
            </p:extLst>
          </p:nvPr>
        </p:nvGraphicFramePr>
        <p:xfrm>
          <a:off x="245659" y="2542964"/>
          <a:ext cx="8529435" cy="153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Document" r:id="rId5" imgW="6489169" imgH="1170676" progId="Word.Document.12">
                  <p:embed/>
                </p:oleObj>
              </mc:Choice>
              <mc:Fallback>
                <p:oleObj name="Document" r:id="rId5" imgW="6489169" imgH="11706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659" y="2542964"/>
                        <a:ext cx="8529435" cy="1537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3146" y="1116504"/>
            <a:ext cx="7747000" cy="705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Blip>
                <a:blip r:embed="rId7"/>
              </a:buBlip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PHI Term Identification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ubleBand_Childrens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DoubleBand_ChildrensBlue</Template>
  <TotalTime>3327</TotalTime>
  <Words>552</Words>
  <Application>Microsoft Office PowerPoint</Application>
  <PresentationFormat>On-screen Show (4:3)</PresentationFormat>
  <Paragraphs>101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DoubleBand_ChildrensBlue</vt:lpstr>
      <vt:lpstr>Document</vt:lpstr>
      <vt:lpstr>PowerPoint Presentation</vt:lpstr>
      <vt:lpstr>Text De-identification</vt:lpstr>
      <vt:lpstr>PowerPoint Presentation</vt:lpstr>
      <vt:lpstr>Text De-identification</vt:lpstr>
      <vt:lpstr>Problem Statement</vt:lpstr>
      <vt:lpstr>PowerPoint Presentation</vt:lpstr>
      <vt:lpstr>PowerPoint Presentation</vt:lpstr>
      <vt:lpstr>Text Pre-processing</vt:lpstr>
      <vt:lpstr>PowerPoint Presentation</vt:lpstr>
      <vt:lpstr>PowerPoint Presentation</vt:lpstr>
      <vt:lpstr>PowerPoint Presentation</vt:lpstr>
      <vt:lpstr>PowerPoint Presentation</vt:lpstr>
      <vt:lpstr>Feature Extraction</vt:lpstr>
      <vt:lpstr>Example Features</vt:lpstr>
      <vt:lpstr>Post-processing</vt:lpstr>
      <vt:lpstr>Performance (U. Nottingham)</vt:lpstr>
      <vt:lpstr>Error Analysis</vt:lpstr>
      <vt:lpstr>PowerPoint Presentation</vt:lpstr>
      <vt:lpstr>PowerPoint Presentation</vt:lpstr>
    </vt:vector>
  </TitlesOfParts>
  <Company>CCHMC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CCHMC</dc:creator>
  <cp:lastModifiedBy>CCHMC</cp:lastModifiedBy>
  <cp:revision>1403</cp:revision>
  <dcterms:created xsi:type="dcterms:W3CDTF">2014-04-15T20:21:28Z</dcterms:created>
  <dcterms:modified xsi:type="dcterms:W3CDTF">2015-10-02T18:33:20Z</dcterms:modified>
</cp:coreProperties>
</file>